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ja"/>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j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j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j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j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j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j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j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j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j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j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j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j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j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j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j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j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j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j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j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ja"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ja" altLang="ko-KR" b="1">
                <a:solidFill>
                  <a:schemeClr val="tx1">
                    <a:lumMod val="50000"/>
                    <a:lumOff val="50000"/>
                  </a:schemeClr>
                </a:solidFill>
              </a:rPr>
              <a:t>No.72 神の言葉</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ja" altLang="ko-KR" sz="4400"/>
              <a:t>次男が行方不明になって発見される</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a:t>
            </a:r>
            <a:r xmlns:a="http://schemas.openxmlformats.org/drawingml/2006/main">
              <a:rPr altLang="en-US" lang="ja" sz="4000">
                <a:solidFill>
                  <a:srgbClr val="ff0000"/>
                </a:solidFill>
              </a:rPr>
              <a:t> </a:t>
            </a:r>
            <a:r xmlns:a="http://schemas.openxmlformats.org/drawingml/2006/main">
              <a:rPr altLang="ko-KR" lang="ja" sz="4000">
                <a:solidFill>
                  <a:srgbClr val="ff0000"/>
                </a:solidFill>
              </a:rPr>
              <a:t>クイズ</a:t>
            </a:r>
            <a:r xmlns:a="http://schemas.openxmlformats.org/drawingml/2006/main">
              <a:rPr altLang="en-US" lang="ja"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ja" sz="3200">
                <a:solidFill>
                  <a:schemeClr val="tx1">
                    <a:lumMod val="65000"/>
                    <a:lumOff val="35000"/>
                  </a:schemeClr>
                </a:solidFill>
              </a:rPr>
              <a:t>父親は帰ってきた次男にどのように接しましたか？</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①</a:t>
            </a:r>
            <a:r xmlns:a="http://schemas.openxmlformats.org/drawingml/2006/main">
              <a:rPr altLang="ko-KR" lang="ja" sz="2800">
                <a:solidFill>
                  <a:schemeClr val="tx1">
                    <a:lumMod val="65000"/>
                    <a:lumOff val="35000"/>
                  </a:schemeClr>
                </a:solidFill>
              </a:rPr>
              <a:t>彼は次男を追い出した。</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②</a:t>
            </a:r>
            <a:r xmlns:a="http://schemas.openxmlformats.org/drawingml/2006/main">
              <a:rPr altLang="ko-KR" lang="ja" sz="2800">
                <a:solidFill>
                  <a:schemeClr val="tx1">
                    <a:lumMod val="65000"/>
                    <a:lumOff val="35000"/>
                  </a:schemeClr>
                </a:solidFill>
              </a:rPr>
              <a:t>彼は次男を殴った。</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③</a:t>
            </a:r>
            <a:r xmlns:a="http://schemas.openxmlformats.org/drawingml/2006/main">
              <a:rPr altLang="ko-KR" lang="ja" sz="2800">
                <a:solidFill>
                  <a:schemeClr val="tx1">
                    <a:lumMod val="65000"/>
                    <a:lumOff val="35000"/>
                  </a:schemeClr>
                </a:solidFill>
              </a:rPr>
              <a:t>次男には会わなかった。</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④</a:t>
            </a:r>
            <a:r xmlns:a="http://schemas.openxmlformats.org/drawingml/2006/main">
              <a:rPr altLang="ko-KR" lang="ja" sz="2800">
                <a:solidFill>
                  <a:schemeClr val="tx1">
                    <a:lumMod val="65000"/>
                    <a:lumOff val="35000"/>
                  </a:schemeClr>
                </a:solidFill>
              </a:rPr>
              <a:t>彼は次男を喜んで迎え入れた。</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rgbClr val="ff0000"/>
                </a:solidFill>
              </a:rPr>
              <a:t>④</a:t>
            </a:r>
            <a:r xmlns:a="http://schemas.openxmlformats.org/drawingml/2006/main">
              <a:rPr altLang="ko-KR" lang="ja" sz="2800">
                <a:solidFill>
                  <a:srgbClr val="ff0000"/>
                </a:solidFill>
              </a:rPr>
              <a:t>彼は次男を喜んで迎え入れた。</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ja" altLang="ko-KR" b="1">
                <a:solidFill>
                  <a:schemeClr val="tx1">
                    <a:lumMod val="50000"/>
                    <a:lumOff val="50000"/>
                  </a:schemeClr>
                </a:solidFill>
              </a:rPr>
              <a:t>No.81 神の言葉</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ja" altLang="ko-KR" sz="4400"/>
              <a:t>1万タラントの借金を負った債務者</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今日の言葉</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ja" sz="3600"/>
              <a:t>「私があなたにしたのと同じように、あなたも仲間の僕を憐れむべきではなかったのですか？」</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ja" sz="2800">
                <a:solidFill>
                  <a:schemeClr val="tx1">
                    <a:lumMod val="65000"/>
                    <a:lumOff val="35000"/>
                  </a:schemeClr>
                </a:solidFill>
              </a:rPr>
              <a:t>マシュー</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18:</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王に一万タラントンの借金をした男がいました。王はその男を憐れみ、借金を帳消しにした。</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しかし、その男が出て行くと、仲間の使用人の一人が彼に100デナリの借金をしているのを見つけました。彼は彼を掴んで怒った。 「借りがあるものは返してください！」</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ja" sz="3200">
                <a:solidFill>
                  <a:schemeClr val="tx1">
                    <a:lumMod val="65000"/>
                    <a:lumOff val="35000"/>
                  </a:schemeClr>
                </a:solidFill>
              </a:rPr>
              <a:t>そして彼は仲間の召使を牢獄に投げ込んだ。王はこの知らせを他の従者から聞きました。</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そこで王様は怒って召使いを呼び戻しました。 「あなたが私に懇願したので、私はあなたの借金をすべて帳消しにしました。私があなたにしたのと同じように、あなたも仲間の召使いたちに慈悲を与えるべきではなかったのですか？」</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イエスは、「天の父があなたがたを赦してくださったように、あなたも互いに赦しなさい」と言われました。</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t>今日のレッスン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ja" sz="3200">
                <a:solidFill>
                  <a:schemeClr val="tx1">
                    <a:lumMod val="65000"/>
                    <a:lumOff val="35000"/>
                  </a:schemeClr>
                </a:solidFill>
              </a:rPr>
              <a:t>ある召使いは1万タラントンという多額の借金を免除されました。</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しかし彼は、100デナリの借金を負った仲間の召使を許しませんでした。</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これは恩知らずの態度です。</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私たちもイエス様を通して恵みによって赦され、救われました。</a:t>
            </a:r>
            <a:r xmlns:a="http://schemas.openxmlformats.org/drawingml/2006/main">
              <a:rPr altLang="en-US" lang="ja" sz="3200">
                <a:solidFill>
                  <a:schemeClr val="tx1">
                    <a:lumMod val="65000"/>
                    <a:lumOff val="35000"/>
                  </a:schemeClr>
                </a:solidFill>
              </a:rPr>
              <a:t> </a:t>
            </a:r>
            <a:r xmlns:a="http://schemas.openxmlformats.org/drawingml/2006/main">
              <a:rPr altLang="ko-KR" lang="ja" sz="3200">
                <a:solidFill>
                  <a:schemeClr val="tx1">
                    <a:lumMod val="65000"/>
                    <a:lumOff val="35000"/>
                  </a:schemeClr>
                </a:solidFill>
              </a:rPr>
              <a:t>その恵みを忘れないのであれば、私たちに悪いことをした人たちを赦さなければなりません。</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ja" sz="3200"/>
              <a:t>イエスとは誰ですか？</a:t>
            </a:r>
            <a:r xmlns:a="http://schemas.openxmlformats.org/drawingml/2006/main">
              <a:rPr altLang="en-US" lang="j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rgbClr val="0070c0"/>
                </a:solidFill>
              </a:rPr>
              <a:t>イエス様は..</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イエス様は私たちを最後まで赦し、愛して下さるお方です。</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今日のクイズ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ja" sz="3200">
                <a:solidFill>
                  <a:schemeClr val="tx1">
                    <a:lumMod val="65000"/>
                    <a:lumOff val="35000"/>
                  </a:schemeClr>
                </a:solidFill>
              </a:rPr>
              <a:t>彼は王様からいくらのお金を減額されたでしょうか??</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① </a:t>
            </a:r>
            <a:r xmlns:a="http://schemas.openxmlformats.org/drawingml/2006/main">
              <a:rPr altLang="ko-KR" lang="ja" sz="2800">
                <a:solidFill>
                  <a:schemeClr val="tx1">
                    <a:lumMod val="65000"/>
                    <a:lumOff val="35000"/>
                  </a:schemeClr>
                </a:solidFill>
              </a:rPr>
              <a:t>100デナリ</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② </a:t>
            </a:r>
            <a:r xmlns:a="http://schemas.openxmlformats.org/drawingml/2006/main">
              <a:rPr altLang="ko-KR" lang="ja" sz="2800">
                <a:solidFill>
                  <a:schemeClr val="tx1">
                    <a:lumMod val="65000"/>
                    <a:lumOff val="35000"/>
                  </a:schemeClr>
                </a:solidFill>
              </a:rPr>
              <a:t>200デナリ</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③</a:t>
            </a:r>
            <a:r xmlns:a="http://schemas.openxmlformats.org/drawingml/2006/main">
              <a:rPr altLang="ko-KR" lang="ja" sz="2800">
                <a:solidFill>
                  <a:schemeClr val="tx1">
                    <a:lumMod val="65000"/>
                    <a:lumOff val="35000"/>
                  </a:schemeClr>
                </a:solidFill>
              </a:rPr>
              <a:t>百タラント</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④</a:t>
            </a:r>
            <a:r xmlns:a="http://schemas.openxmlformats.org/drawingml/2006/main">
              <a:rPr altLang="ko-KR" lang="ja" sz="2800">
                <a:solidFill>
                  <a:schemeClr val="tx1">
                    <a:lumMod val="65000"/>
                    <a:lumOff val="35000"/>
                  </a:schemeClr>
                </a:solidFill>
              </a:rPr>
              <a:t>万タラントン</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rgbClr val="ff0000"/>
                </a:solidFill>
              </a:rPr>
              <a:t>④</a:t>
            </a:r>
            <a:r xmlns:a="http://schemas.openxmlformats.org/drawingml/2006/main">
              <a:rPr altLang="ko-KR" lang="ja" sz="2800">
                <a:solidFill>
                  <a:srgbClr val="ff0000"/>
                </a:solidFill>
              </a:rPr>
              <a:t>万タラントン</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t>今日の言葉</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ja" sz="4000"/>
              <a:t>なぜなら、私のこの息子は死んでいたのに、再び生きているからです。彼は行方不明になっていたが、見つかった。』それで彼らは祝い始めました。</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ja" sz="2800">
                <a:solidFill>
                  <a:schemeClr val="tx1">
                    <a:lumMod val="65000"/>
                    <a:lumOff val="35000"/>
                  </a:schemeClr>
                </a:solidFill>
              </a:rPr>
              <a:t>ルーク</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今日の言葉</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ja" sz="3600"/>
              <a:t>「私があなたにしたのと同じように、あなたも仲間の僕を憐れむべきではなかったのですか？」</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ja" sz="2800">
                <a:solidFill>
                  <a:schemeClr val="tx1">
                    <a:lumMod val="65000"/>
                    <a:lumOff val="35000"/>
                  </a:schemeClr>
                </a:solidFill>
              </a:rPr>
              <a:t>マシュー</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18:</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ja" altLang="ko-KR" b="1">
                <a:solidFill>
                  <a:schemeClr val="tx1">
                    <a:lumMod val="50000"/>
                    <a:lumOff val="50000"/>
                  </a:schemeClr>
                </a:solidFill>
              </a:rPr>
              <a:t>No.82 神の言葉</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ja" altLang="ko-KR" sz="4400"/>
              <a:t>ダビデの子にホサナ！</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今日の言葉</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ja" sz="3600"/>
              <a:t>先に行った群衆も後から来た群衆も、「ダビデの子にホサナ！」と叫びました。 「主の御名によって来る者は幸いです！」 「いと高きところにあるホサナ！」</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ja" sz="2800">
                <a:solidFill>
                  <a:schemeClr val="tx1">
                    <a:lumMod val="65000"/>
                    <a:lumOff val="35000"/>
                  </a:schemeClr>
                </a:solidFill>
              </a:rPr>
              <a:t>マシュー</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ja" altLang="ko-KR" sz="2600">
                <a:solidFill>
                  <a:schemeClr val="tx1">
                    <a:lumMod val="65000"/>
                    <a:lumOff val="35000"/>
                  </a:schemeClr>
                </a:solidFill>
              </a:rPr>
              <a:t>イエスはエルサレムに近づくと、二人の弟子を遣わしてこう言わせました。紐を解いて私のところに持ってきてください。」</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二人の弟子が村に入り、イエスの指示どおりに行動しました。</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彼らはロバを見つけました。 「主は彼らを必要としておられます。」するとオーナーさんがすぐに送ってくれました。</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イエスは子ロバに乗ってエルサレムに入城されました。群衆は彼の前に行き、「ダビデの子にホサナ！」と叫びました。</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イエスが子ロバに乗り、群衆に歓迎されたという事実は、聖書に記録された預言に従って行われました。しかし、誰もそれについて知りませんでした。</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今日のレッスン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ja" sz="3200">
                <a:solidFill>
                  <a:schemeClr val="tx1">
                    <a:lumMod val="65000"/>
                    <a:lumOff val="35000"/>
                  </a:schemeClr>
                </a:solidFill>
              </a:rPr>
              <a:t>「イエスがロバの子に乗られると、群衆は叫びました。</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「ダビデの子にホサナ！」</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それらはすべて聖書の中で預言されていました。</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イエスは従順に従って生きましたが、</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聖書に書かれていたとおりです。</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イエスに従う私たちも従わなければなりません</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神の言葉を徹底的に。</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ja" sz="3200">
                <a:solidFill>
                  <a:srgbClr val="ff0000"/>
                </a:solidFill>
              </a:rPr>
              <a:t>イエスとは誰ですか？</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rgbClr val="0070c0"/>
                </a:solidFill>
              </a:rPr>
              <a:t>イエス様は..</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イエスは賞賛と栄光に値する私たちの王です。</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ja">
                <a:solidFill>
                  <a:schemeClr val="tx1">
                    <a:lumMod val="50000"/>
                    <a:lumOff val="50000"/>
                  </a:schemeClr>
                </a:solidFill>
              </a:rPr>
              <a:t>No.73 神の言葉</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ja" sz="4400"/>
              <a:t>イエスはラザロを死からよみがえらせる</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今日のクイズ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ja" sz="3200">
                <a:solidFill>
                  <a:schemeClr val="tx1">
                    <a:lumMod val="65000"/>
                    <a:lumOff val="35000"/>
                  </a:schemeClr>
                </a:solidFill>
              </a:rPr>
              <a:t>イエスは何に乗ってエルサレムに入城されましたか。</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①</a:t>
            </a:r>
            <a:r xmlns:a="http://schemas.openxmlformats.org/drawingml/2006/main">
              <a:rPr altLang="ko-KR" lang="ja" sz="2800">
                <a:solidFill>
                  <a:schemeClr val="tx1">
                    <a:lumMod val="65000"/>
                    <a:lumOff val="35000"/>
                  </a:schemeClr>
                </a:solidFill>
              </a:rPr>
              <a:t>ロバの子</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②</a:t>
            </a:r>
            <a:r xmlns:a="http://schemas.openxmlformats.org/drawingml/2006/main">
              <a:rPr altLang="ko-KR" lang="ja" sz="2800">
                <a:solidFill>
                  <a:schemeClr val="tx1">
                    <a:lumMod val="65000"/>
                    <a:lumOff val="35000"/>
                  </a:schemeClr>
                </a:solidFill>
              </a:rPr>
              <a:t>赤ちゃん馬</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③ゾウの</a:t>
            </a:r>
            <a:r xmlns:a="http://schemas.openxmlformats.org/drawingml/2006/main">
              <a:rPr altLang="ko-KR" lang="ja" sz="2800">
                <a:solidFill>
                  <a:schemeClr val="tx1">
                    <a:lumMod val="65000"/>
                    <a:lumOff val="35000"/>
                  </a:schemeClr>
                </a:solidFill>
              </a:rPr>
              <a:t>赤ちゃん</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④</a:t>
            </a:r>
            <a:r xmlns:a="http://schemas.openxmlformats.org/drawingml/2006/main">
              <a:rPr altLang="ko-KR" lang="ja" sz="2800">
                <a:solidFill>
                  <a:schemeClr val="tx1">
                    <a:lumMod val="65000"/>
                    <a:lumOff val="35000"/>
                  </a:schemeClr>
                </a:solidFill>
              </a:rPr>
              <a:t>ラクダの赤ちゃん</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rgbClr val="ff0000"/>
                </a:solidFill>
              </a:rPr>
              <a:t>①</a:t>
            </a:r>
            <a:r xmlns:a="http://schemas.openxmlformats.org/drawingml/2006/main">
              <a:rPr altLang="ko-KR" lang="ja" sz="2800">
                <a:solidFill>
                  <a:srgbClr val="ff0000"/>
                </a:solidFill>
              </a:rPr>
              <a:t>ロバの子</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今日の言葉</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ja" sz="3600"/>
              <a:t>先に行った群衆も後から来た群衆も、「ダビデの子にホサナ！」と叫びました。 「主の御名によって来る者は幸いです！」 「いと高きところにあるホサナ！」</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ja" sz="2800">
                <a:solidFill>
                  <a:schemeClr val="tx1">
                    <a:lumMod val="65000"/>
                    <a:lumOff val="35000"/>
                  </a:schemeClr>
                </a:solidFill>
              </a:rPr>
              <a:t>マシュー</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ja" altLang="ko-KR" b="1">
                <a:solidFill>
                  <a:schemeClr val="tx1">
                    <a:lumMod val="50000"/>
                    <a:lumOff val="50000"/>
                  </a:schemeClr>
                </a:solidFill>
              </a:rPr>
              <a:t>No.83 神の言葉</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ja" altLang="ko-KR" sz="4400"/>
              <a:t>私の家は祈りの家です。</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今日の言葉</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ja" sz="3600"/>
              <a:t>「『私の家は祈りの家と呼ばれる』と書いてあるのに、あなたたちはそこを『強盗の巣』にしているのです」と彼は言った。</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ja" sz="2800">
                <a:solidFill>
                  <a:schemeClr val="tx1">
                    <a:lumMod val="65000"/>
                    <a:lumOff val="35000"/>
                  </a:schemeClr>
                </a:solidFill>
              </a:rPr>
              <a:t>マシュー</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イエスはエルサレム神殿に入られました。寺院内には商人や両替商がたくさんいました。</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ja" altLang="ko-KR" sz="3000">
                <a:solidFill>
                  <a:schemeClr val="tx1">
                    <a:lumMod val="65000"/>
                    <a:lumOff val="35000"/>
                  </a:schemeClr>
                </a:solidFill>
              </a:rPr>
              <a:t>イエスは両替商のテーブルとハトを売る人々のベンチをひっくり返しました。彼はそこで売り買いしていた人たちを全員追い払った。</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イエスは怒って言われました、「わたしの家は祈りの家と呼ばれると書いてあるのに、あなたはそこを強盗の巣窟にしているのです。」</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イエスは商人を神殿から追い出し、神殿の病人を癒しました。</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今日のレッスン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ja" sz="3600">
                <a:solidFill>
                  <a:schemeClr val="tx1">
                    <a:lumMod val="65000"/>
                    <a:lumOff val="35000"/>
                  </a:schemeClr>
                </a:solidFill>
              </a:rPr>
              <a:t>神殿、教会は神を礼拝し、神に祈る場所です。</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ja" sz="3600">
                <a:solidFill>
                  <a:schemeClr val="tx1">
                    <a:lumMod val="65000"/>
                    <a:lumOff val="35000"/>
                  </a:schemeClr>
                </a:solidFill>
              </a:rPr>
              <a:t>イエスは、そこを商売の場にしてしまった群衆に腹を立てました。</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ja" sz="3600">
                <a:solidFill>
                  <a:schemeClr val="tx1">
                    <a:lumMod val="65000"/>
                    <a:lumOff val="35000"/>
                  </a:schemeClr>
                </a:solidFill>
              </a:rPr>
              <a:t>あなたは何のために教会に来ますか？</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ja" sz="3600">
                <a:solidFill>
                  <a:schemeClr val="tx1">
                    <a:lumMod val="65000"/>
                    <a:lumOff val="35000"/>
                  </a:schemeClr>
                </a:solidFill>
              </a:rPr>
              <a:t>教会では、礼拝と祈りによって神に会わなければなりません。</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ja" sz="3200">
                <a:solidFill>
                  <a:srgbClr val="ff0000"/>
                </a:solidFill>
              </a:rPr>
              <a:t>イエスとは誰ですか？</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rgbClr val="0070c0"/>
                </a:solidFill>
              </a:rPr>
              <a:t>イエス様は..</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イエスは教会の所有者です。イエス様は私たちの礼拝と祈りを教会から受けとっておられるお方です。</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t>今日の言葉</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ja" sz="3600"/>
              <a:t>イエスは彼女に言われた、「わたしは復活であり、命である。わたしを信じる者は、たとえ死んでも生きる。わたしを信じる者は、たとえ死んでも生きる。」</a:t>
            </a:r>
            <a:endParaRPr xmlns:a="http://schemas.openxmlformats.org/drawingml/2006/main" altLang="ko-KR" lang="en-US" sz="3600"/>
          </a:p>
          <a:p>
            <a:pPr xmlns:a="http://schemas.openxmlformats.org/drawingml/2006/main" lvl="0">
              <a:defRPr/>
            </a:pPr>
            <a:r xmlns:a="http://schemas.openxmlformats.org/drawingml/2006/main">
              <a:rPr altLang="ko-KR" lang="ja" sz="3600"/>
              <a:t>そして生きていて私を信じる者は決して死ぬことはありません。これを信じますか？」</a:t>
            </a:r>
            <a:endParaRPr xmlns:a="http://schemas.openxmlformats.org/drawingml/2006/main" altLang="ko-KR" lang="en-US" sz="3600"/>
          </a:p>
          <a:p>
            <a:pPr xmlns:a="http://schemas.openxmlformats.org/drawingml/2006/main" lvl="0">
              <a:defRPr/>
            </a:pPr>
            <a:r xmlns:a="http://schemas.openxmlformats.org/drawingml/2006/main">
              <a:rPr altLang="ko-KR" lang="ja"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ja" sz="2800">
                <a:solidFill>
                  <a:schemeClr val="tx1">
                    <a:lumMod val="65000"/>
                    <a:lumOff val="35000"/>
                  </a:schemeClr>
                </a:solidFill>
              </a:rPr>
              <a:t>ジョン</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11:</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t>今日のクイズ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ja" sz="3200">
                <a:solidFill>
                  <a:schemeClr val="tx1">
                    <a:lumMod val="65000"/>
                    <a:lumOff val="35000"/>
                  </a:schemeClr>
                </a:solidFill>
              </a:rPr>
              <a:t>イエスは誰を神殿から追い出しましたか?</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①</a:t>
            </a:r>
            <a:r xmlns:a="http://schemas.openxmlformats.org/drawingml/2006/main">
              <a:rPr altLang="ko-KR" lang="ja" sz="2800">
                <a:solidFill>
                  <a:schemeClr val="tx1">
                    <a:lumMod val="65000"/>
                    <a:lumOff val="35000"/>
                  </a:schemeClr>
                </a:solidFill>
              </a:rPr>
              <a:t>ユダヤ人</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②</a:t>
            </a:r>
            <a:r xmlns:a="http://schemas.openxmlformats.org/drawingml/2006/main">
              <a:rPr altLang="ko-KR" lang="ja" sz="2800">
                <a:solidFill>
                  <a:schemeClr val="tx1">
                    <a:lumMod val="65000"/>
                    <a:lumOff val="35000"/>
                  </a:schemeClr>
                </a:solidFill>
              </a:rPr>
              <a:t>異邦人</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③</a:t>
            </a:r>
            <a:r xmlns:a="http://schemas.openxmlformats.org/drawingml/2006/main">
              <a:rPr altLang="ko-KR" lang="ja" sz="2800">
                <a:solidFill>
                  <a:schemeClr val="tx1">
                    <a:lumMod val="65000"/>
                    <a:lumOff val="35000"/>
                  </a:schemeClr>
                </a:solidFill>
              </a:rPr>
              <a:t>司祭</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④</a:t>
            </a:r>
            <a:r xmlns:a="http://schemas.openxmlformats.org/drawingml/2006/main">
              <a:rPr altLang="ko-KR" lang="ja" sz="2800">
                <a:solidFill>
                  <a:schemeClr val="tx1">
                    <a:lumMod val="65000"/>
                    <a:lumOff val="35000"/>
                  </a:schemeClr>
                </a:solidFill>
              </a:rPr>
              <a:t>加盟店</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rgbClr val="ff0000"/>
                </a:solidFill>
              </a:rPr>
              <a:t>④</a:t>
            </a:r>
            <a:r xmlns:a="http://schemas.openxmlformats.org/drawingml/2006/main">
              <a:rPr altLang="ko-KR" lang="ja" sz="2800">
                <a:solidFill>
                  <a:srgbClr val="ff0000"/>
                </a:solidFill>
              </a:rPr>
              <a:t>加盟店</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今日の言葉</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ja" sz="3600"/>
              <a:t>「『私の家は祈りの家と呼ばれる』と書いてあるのに、あなたたちはそこを『強盗の巣』にしているのです」と彼は言った。</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ja" sz="2800">
                <a:solidFill>
                  <a:schemeClr val="tx1">
                    <a:lumMod val="65000"/>
                    <a:lumOff val="35000"/>
                  </a:schemeClr>
                </a:solidFill>
              </a:rPr>
              <a:t>マシュー</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ja" altLang="ko-KR" b="1">
                <a:solidFill>
                  <a:schemeClr val="tx1">
                    <a:lumMod val="50000"/>
                    <a:lumOff val="50000"/>
                  </a:schemeClr>
                </a:solidFill>
              </a:rPr>
              <a:t>No.84 神の言葉</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ja" altLang="ko-KR" sz="4400"/>
              <a:t>イエスは弟子たちの足を洗った</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t>今日の言葉</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ja" sz="3600"/>
              <a:t>あなたの主であり教師である私があなたの足を洗ったので、あなたもお互いに足を洗いなさい。</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ja" sz="2800">
                <a:solidFill>
                  <a:schemeClr val="tx1">
                    <a:lumMod val="65000"/>
                    <a:lumOff val="35000"/>
                  </a:schemeClr>
                </a:solidFill>
              </a:rPr>
              <a:t>ジョン</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イエスは弟子たちと最後の晩餐をとりました。イエスは、これが弟子たちとの最後の食事であることを知っていました。</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ja" altLang="ko-KR" sz="3000">
                <a:solidFill>
                  <a:schemeClr val="tx1">
                    <a:lumMod val="65000"/>
                    <a:lumOff val="35000"/>
                  </a:schemeClr>
                </a:solidFill>
              </a:rPr>
              <a:t>イエスは突然たらいに水を持ってきて、弟子たちの足を一人ずつ洗い始めました。</a:t>
            </a:r>
            <a:r xmlns:a="http://schemas.openxmlformats.org/drawingml/2006/main">
              <a:rPr lang="ja"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ペテロの番が来たとき、ペテロは「主はなぜ私たちの足を洗われるのですか？私は洗いません！」と言いました。</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イエスは答えられました。 「私があなたの足を洗わなければ、あなたも私も何も関係ありません。今はよく理解できないかもしれませんが、いつか理解できるでしょう。」</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「私があなた方の足を洗ったのは、模範を示すためです。これからはお互いに足を洗い、互いに仕え合う者となりなさい。」</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今日のレッスン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ja" sz="3600">
                <a:solidFill>
                  <a:schemeClr val="tx1">
                    <a:lumMod val="65000"/>
                    <a:lumOff val="35000"/>
                  </a:schemeClr>
                </a:solidFill>
              </a:rPr>
              <a:t>世では身分の低い者が身分の高い者に仕えるが、イエスは逆に弟子たちの足を洗って諦めた</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ja" sz="3600">
                <a:solidFill>
                  <a:schemeClr val="tx1">
                    <a:lumMod val="65000"/>
                    <a:lumOff val="35000"/>
                  </a:schemeClr>
                </a:solidFill>
              </a:rPr>
              <a:t>私たちのための彼の人生。</a:t>
            </a:r>
            <a:r xmlns:a="http://schemas.openxmlformats.org/drawingml/2006/main">
              <a:rPr altLang="en-US" lang="ja" sz="3600">
                <a:solidFill>
                  <a:schemeClr val="tx1">
                    <a:lumMod val="65000"/>
                    <a:lumOff val="35000"/>
                  </a:schemeClr>
                </a:solidFill>
              </a:rPr>
              <a:t> </a:t>
            </a:r>
            <a:r xmlns:a="http://schemas.openxmlformats.org/drawingml/2006/main">
              <a:rPr altLang="ko-KR" lang="ja" sz="3600">
                <a:solidFill>
                  <a:schemeClr val="tx1">
                    <a:lumMod val="65000"/>
                    <a:lumOff val="35000"/>
                  </a:schemeClr>
                </a:solidFill>
              </a:rPr>
              <a:t>私たちがイエスの弟子であるなら、高い立場で扱われることを望むのではなく、低い立場で互いに仕えることを喜んですべきです。</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ある日、イエスに知らせが届きました。 「ラザロは病気です。早く来て治してください。」</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ja" sz="3200"/>
              <a:t>イエスとは誰ですか？</a:t>
            </a:r>
            <a:r xmlns:a="http://schemas.openxmlformats.org/drawingml/2006/main">
              <a:rPr altLang="en-US" lang="j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rgbClr val="0070c0"/>
                </a:solidFill>
              </a:rPr>
              <a:t>イエス</a:t>
            </a:r>
            <a:r xmlns:a="http://schemas.openxmlformats.org/drawingml/2006/main">
              <a:rPr altLang="en-US" lang="ja" sz="3600">
                <a:solidFill>
                  <a:srgbClr val="0070c0"/>
                </a:solidFill>
              </a:rPr>
              <a:t> </a:t>
            </a:r>
            <a:r xmlns:a="http://schemas.openxmlformats.org/drawingml/2006/main">
              <a:rPr altLang="ko-KR" lang="ja" sz="3600">
                <a:solidFill>
                  <a:srgbClr val="0070c0"/>
                </a:solidFill>
              </a:rPr>
              <a:t>は..</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イエスは最も高い人ですが、最も低いところに来て、私たちすべてに喜んで仕えてくれました。</a:t>
            </a:r>
            <a:r xmlns:a="http://schemas.openxmlformats.org/drawingml/2006/main">
              <a:rPr altLang="en-US" lang="ja"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t>今日のクイズ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ja" sz="3200">
                <a:solidFill>
                  <a:schemeClr val="tx1">
                    <a:lumMod val="65000"/>
                    <a:lumOff val="35000"/>
                  </a:schemeClr>
                </a:solidFill>
              </a:rPr>
              <a:t>イエスに足を洗わせなかったのは誰ですか？</a:t>
            </a:r>
            <a:r xmlns:a="http://schemas.openxmlformats.org/drawingml/2006/main">
              <a:rPr altLang="en-US" lang="ja"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①</a:t>
            </a:r>
            <a:r xmlns:a="http://schemas.openxmlformats.org/drawingml/2006/main">
              <a:rPr altLang="ko-KR" lang="ja" sz="2800">
                <a:solidFill>
                  <a:schemeClr val="tx1">
                    <a:lumMod val="65000"/>
                    <a:lumOff val="35000"/>
                  </a:schemeClr>
                </a:solidFill>
              </a:rPr>
              <a:t>ジョン</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②</a:t>
            </a:r>
            <a:r xmlns:a="http://schemas.openxmlformats.org/drawingml/2006/main">
              <a:rPr altLang="ko-KR" lang="ja" sz="2800">
                <a:solidFill>
                  <a:schemeClr val="tx1">
                    <a:lumMod val="65000"/>
                    <a:lumOff val="35000"/>
                  </a:schemeClr>
                </a:solidFill>
              </a:rPr>
              <a:t>トーマス</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③</a:t>
            </a:r>
            <a:r xmlns:a="http://schemas.openxmlformats.org/drawingml/2006/main">
              <a:rPr altLang="ko-KR" lang="ja" sz="2800">
                <a:solidFill>
                  <a:schemeClr val="tx1">
                    <a:lumMod val="65000"/>
                    <a:lumOff val="35000"/>
                  </a:schemeClr>
                </a:solidFill>
              </a:rPr>
              <a:t>ピーター</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④</a:t>
            </a:r>
            <a:r xmlns:a="http://schemas.openxmlformats.org/drawingml/2006/main">
              <a:rPr altLang="ko-KR" lang="ja" sz="2800">
                <a:solidFill>
                  <a:schemeClr val="tx1">
                    <a:lumMod val="65000"/>
                    <a:lumOff val="35000"/>
                  </a:schemeClr>
                </a:solidFill>
              </a:rPr>
              <a:t>イスカリオテのユダ</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rgbClr val="ff0000"/>
                </a:solidFill>
              </a:rPr>
              <a:t>③</a:t>
            </a:r>
            <a:r xmlns:a="http://schemas.openxmlformats.org/drawingml/2006/main">
              <a:rPr altLang="ko-KR" lang="ja" sz="2800">
                <a:solidFill>
                  <a:srgbClr val="ff0000"/>
                </a:solidFill>
              </a:rPr>
              <a:t>ピーター</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t>今日の言葉</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ja" sz="3600"/>
              <a:t>あなたの主であり教師である私があなたの足を洗ったので、あなたもお互いに足を洗いなさい。</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ja" sz="2800">
                <a:solidFill>
                  <a:schemeClr val="tx1">
                    <a:lumMod val="65000"/>
                    <a:lumOff val="35000"/>
                  </a:schemeClr>
                </a:solidFill>
              </a:rPr>
              <a:t>ジョン</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ja" altLang="ko-KR" b="1">
                <a:solidFill>
                  <a:schemeClr val="tx1">
                    <a:lumMod val="50000"/>
                    <a:lumOff val="50000"/>
                  </a:schemeClr>
                </a:solidFill>
              </a:rPr>
              <a:t>No.85 神の言葉</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ja" altLang="ko-KR" sz="4400"/>
              <a:t>丘の上で祈るイエス</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ja" altLang="ko-KR" sz="3600"/>
              <a:t>もう少し進んで、彼は地面に顔を伏せて祈りました、「父よ、できることなら、この杯を私から取り去ってくださいますように。しかし、私が望むようにではなく、あなたの意志どおりに。」</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a" altLang="ko-KR" sz="2800">
                <a:solidFill>
                  <a:schemeClr val="tx1">
                    <a:lumMod val="65000"/>
                    <a:lumOff val="35000"/>
                  </a:schemeClr>
                </a:solidFill>
              </a:rPr>
              <a:t>マシュー</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夕食後、イエスは弟子たちとともにゲツセマネという場所へ行きました。</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ja" altLang="ko-KR" sz="3000">
                <a:solidFill>
                  <a:schemeClr val="tx1">
                    <a:lumMod val="65000"/>
                    <a:lumOff val="35000"/>
                  </a:schemeClr>
                </a:solidFill>
              </a:rPr>
              <a:t>イエスは弟子たちに、「わたしの魂は死に至るほどの悲しみに打ちひしがれています。ここにいて、私と一緒に見守ってください。」</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父よ、できることなら、この杯を私から取り去ってくださいますように。しかし、私が望むようにではなく、あなたの意志どおりに。」イエスは熱心に祈りました。しかし弟子たちは深い眠りに落ちてしまいました。</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イエスは弟子たちを起こしながらこう言われました。見て。私の裏切り者が私を逮捕するためにやって来ました。」</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結局、イエスは自分を捕まえに来た人々を追った。それは、神が望まれたとおり、十字架で私たちの罪を償うために死ぬことでした。</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しかし、イエスは来られる前に亡くなりました。</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solidFill>
                  <a:srgbClr val="ff0000"/>
                </a:solidFill>
              </a:rPr>
              <a:t>今日のレッスン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ja" altLang="ko-KR" sz="3600">
                <a:solidFill>
                  <a:schemeClr val="tx1">
                    <a:lumMod val="65000"/>
                    <a:lumOff val="35000"/>
                  </a:schemeClr>
                </a:solidFill>
              </a:rPr>
              <a:t>イエスが私たちの罪を十字架で償うために死ぬのは苦痛でしたが、イエスは完全に従順でした</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ja" altLang="ko-KR" sz="3600">
                <a:solidFill>
                  <a:schemeClr val="tx1">
                    <a:lumMod val="65000"/>
                    <a:lumOff val="35000"/>
                  </a:schemeClr>
                </a:solidFill>
              </a:rPr>
              <a:t>それは神のご意志だったからです。</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ja" altLang="ko-KR" sz="3600">
                <a:solidFill>
                  <a:schemeClr val="tx1">
                    <a:lumMod val="65000"/>
                    <a:lumOff val="35000"/>
                  </a:schemeClr>
                </a:solidFill>
              </a:rPr>
              <a:t>私たちはまず、自分の人生において私の意志ではなく、神の意志が実現されることを願わなければなりません。</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ja" altLang="ko-KR" sz="3200"/>
              <a:t>イエスとは誰ですか？</a:t>
            </a:r>
            <a:r xmlns:a="http://schemas.openxmlformats.org/drawingml/2006/main">
              <a:rPr lang="j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ja" altLang="ko-KR" sz="3600">
                <a:solidFill>
                  <a:srgbClr val="0070c0"/>
                </a:solidFill>
              </a:rPr>
              <a:t>イエス</a:t>
            </a:r>
            <a:r xmlns:a="http://schemas.openxmlformats.org/drawingml/2006/main">
              <a:rPr lang="ja" altLang="en-US" sz="3600">
                <a:solidFill>
                  <a:srgbClr val="0070c0"/>
                </a:solidFill>
              </a:rPr>
              <a:t> </a:t>
            </a:r>
            <a:r xmlns:a="http://schemas.openxmlformats.org/drawingml/2006/main">
              <a:rPr lang="ja" altLang="ko-KR" sz="3600">
                <a:solidFill>
                  <a:srgbClr val="0070c0"/>
                </a:solidFill>
              </a:rPr>
              <a:t>は..</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ja" altLang="ko-KR" sz="3600">
                <a:solidFill>
                  <a:schemeClr val="tx1">
                    <a:lumMod val="65000"/>
                    <a:lumOff val="35000"/>
                  </a:schemeClr>
                </a:solidFill>
              </a:rPr>
              <a:t>イエスは神の御心に完全に従っているので、この地では罪がありません。</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今日のクイズ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イエスは逮捕される前にどこで祈りましたか。</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①</a:t>
            </a:r>
            <a:r xmlns:a="http://schemas.openxmlformats.org/drawingml/2006/main">
              <a:rPr lang="ja" altLang="ko-KR" sz="2800">
                <a:solidFill>
                  <a:schemeClr val="tx1">
                    <a:lumMod val="65000"/>
                    <a:lumOff val="35000"/>
                  </a:schemeClr>
                </a:solidFill>
              </a:rPr>
              <a:t>エルサレム神殿にて</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②</a:t>
            </a:r>
            <a:r xmlns:a="http://schemas.openxmlformats.org/drawingml/2006/main">
              <a:rPr lang="ja" altLang="ko-KR" sz="2800">
                <a:solidFill>
                  <a:schemeClr val="tx1">
                    <a:lumMod val="65000"/>
                    <a:lumOff val="35000"/>
                  </a:schemeClr>
                </a:solidFill>
              </a:rPr>
              <a:t>ゲツセマネ</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③</a:t>
            </a:r>
            <a:r xmlns:a="http://schemas.openxmlformats.org/drawingml/2006/main">
              <a:rPr lang="ja" altLang="ko-KR" sz="2800">
                <a:solidFill>
                  <a:schemeClr val="tx1">
                    <a:lumMod val="65000"/>
                    <a:lumOff val="35000"/>
                  </a:schemeClr>
                </a:solidFill>
              </a:rPr>
              <a:t>マークの上の部屋</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④</a:t>
            </a:r>
            <a:r xmlns:a="http://schemas.openxmlformats.org/drawingml/2006/main">
              <a:rPr lang="ja" altLang="ko-KR" sz="2800">
                <a:solidFill>
                  <a:schemeClr val="tx1">
                    <a:lumMod val="65000"/>
                    <a:lumOff val="35000"/>
                  </a:schemeClr>
                </a:solidFill>
              </a:rPr>
              <a:t>ガリラヤ湖</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rgbClr val="ff0000"/>
                </a:solidFill>
              </a:rPr>
              <a:t>②</a:t>
            </a:r>
            <a:r xmlns:a="http://schemas.openxmlformats.org/drawingml/2006/main">
              <a:rPr lang="ja" altLang="ko-KR" sz="2800">
                <a:solidFill>
                  <a:srgbClr val="ff0000"/>
                </a:solidFill>
              </a:rPr>
              <a:t>ゲツセマネ</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ja" altLang="ko-KR" sz="3600"/>
              <a:t>もう少し進んで、彼は地面に顔を伏せて祈りました、「父よ、できることなら、この杯を私から取り去ってくださいますように。しかし、私が望むようにではなく、あなたの意志どおりに。」</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a" altLang="ko-KR" sz="2800">
                <a:solidFill>
                  <a:schemeClr val="tx1">
                    <a:lumMod val="65000"/>
                    <a:lumOff val="35000"/>
                  </a:schemeClr>
                </a:solidFill>
              </a:rPr>
              <a:t>マシュー</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ja" altLang="ko-KR" b="1">
                <a:solidFill>
                  <a:schemeClr val="tx1">
                    <a:lumMod val="50000"/>
                    <a:lumOff val="50000"/>
                  </a:schemeClr>
                </a:solidFill>
              </a:rPr>
              <a:t>No.86 神の言葉</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ja" altLang="ko-KR" sz="4400"/>
              <a:t>イエスは十字架で死なれました。</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ja" altLang="ko-KR" sz="3600"/>
              <a:t>イエスは大声で「父よ、わたしの霊を御手に委ねます」と呼びかけられました。そう言って彼は息を引き取った。</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a" altLang="ko-KR" sz="2800">
                <a:solidFill>
                  <a:schemeClr val="tx1">
                    <a:lumMod val="65000"/>
                    <a:lumOff val="35000"/>
                  </a:schemeClr>
                </a:solidFill>
              </a:rPr>
              <a:t>ルーク</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23:</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イエスはローマ兵に捕らえられ、頭にいばらの冠をかぶせられ、嘲笑され、十字架を担いで丘に連れ出されて処刑されました。</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そして、イエスは二人の犯罪者とともに十字架に磔にされました。人々は立って見守り、支配者たちも彼を嘲笑した。</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「父よ、彼らをお赦しください。彼らは自分たちが何をしているのか分かっていません。」イエスは自分を殺した人々のために祈りました。</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イエスは「終わった！」と言われました。そして彼は頭を下げて霊を放棄した。</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ja" sz="2800">
                <a:solidFill>
                  <a:schemeClr val="tx1">
                    <a:lumMod val="65000"/>
                    <a:lumOff val="35000"/>
                  </a:schemeClr>
                </a:solidFill>
              </a:rPr>
              <a:t>ラザロの妹は遅れて来たイエスに、「イエス様、もしあなたがここにいてくれたら、私の兄弟は死ななかったでしょう。」と言いました。</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その瞬間、神殿の幕が上から下まで真っ二つに裂けました。大地が揺れ、岩が割れた。イエスを十字架につけた兵士たちはこれを見て恐れを抱き、「まさに神の子だ！」と叫んだ。</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今日のレッスン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ja" altLang="ko-KR" sz="3600">
                <a:solidFill>
                  <a:schemeClr val="tx1">
                    <a:lumMod val="65000"/>
                    <a:lumOff val="35000"/>
                  </a:schemeClr>
                </a:solidFill>
              </a:rPr>
              <a:t>罪のないイエスは私たちに代わって苦しみ、死んで、私たちの罪の代価を支払ってくださいました。</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ja" altLang="ko-KR" sz="3600">
                <a:solidFill>
                  <a:schemeClr val="tx1">
                    <a:lumMod val="65000"/>
                    <a:lumOff val="35000"/>
                  </a:schemeClr>
                </a:solidFill>
              </a:rPr>
              <a:t>したがって、私たちは自分自身でお金を支払う必要はありません。</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ja" altLang="ko-KR" sz="3600">
                <a:solidFill>
                  <a:schemeClr val="tx1">
                    <a:lumMod val="65000"/>
                    <a:lumOff val="35000"/>
                  </a:schemeClr>
                </a:solidFill>
              </a:rPr>
              <a:t>私たちはイエス様のおかげで救われました。</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ja" altLang="ko-KR" sz="3600">
                <a:solidFill>
                  <a:schemeClr val="tx1">
                    <a:lumMod val="65000"/>
                    <a:lumOff val="35000"/>
                  </a:schemeClr>
                </a:solidFill>
              </a:rPr>
              <a:t>私たちはこのことを一瞬も忘れてはなりません。</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ja" altLang="ko-KR" sz="3200"/>
              <a:t>イエスとは誰ですか？</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ja" altLang="ko-KR" sz="3600">
                <a:solidFill>
                  <a:srgbClr val="0070c0"/>
                </a:solidFill>
              </a:rPr>
              <a:t>イエス様は..</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ja" altLang="ko-KR" sz="3600">
                <a:solidFill>
                  <a:schemeClr val="tx1">
                    <a:lumMod val="65000"/>
                    <a:lumOff val="35000"/>
                  </a:schemeClr>
                </a:solidFill>
              </a:rPr>
              <a:t>イエスは私たちの罪のために十字架で死んで私たちを救ってくださった救い主です。</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今日のクイズ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イエスは誰と一緒に十字架につけられましたか?</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①</a:t>
            </a:r>
            <a:r xmlns:a="http://schemas.openxmlformats.org/drawingml/2006/main">
              <a:rPr lang="ja" altLang="ko-KR" sz="2800">
                <a:solidFill>
                  <a:schemeClr val="tx1">
                    <a:lumMod val="65000"/>
                    <a:lumOff val="35000"/>
                  </a:schemeClr>
                </a:solidFill>
              </a:rPr>
              <a:t>弟子たち</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②</a:t>
            </a:r>
            <a:r xmlns:a="http://schemas.openxmlformats.org/drawingml/2006/main">
              <a:rPr lang="ja" altLang="ko-KR" sz="2800">
                <a:solidFill>
                  <a:schemeClr val="tx1">
                    <a:lumMod val="65000"/>
                    <a:lumOff val="35000"/>
                  </a:schemeClr>
                </a:solidFill>
              </a:rPr>
              <a:t>女性</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③</a:t>
            </a:r>
            <a:r xmlns:a="http://schemas.openxmlformats.org/drawingml/2006/main">
              <a:rPr lang="ja" altLang="ko-KR" sz="2800">
                <a:solidFill>
                  <a:schemeClr val="tx1">
                    <a:lumMod val="65000"/>
                    <a:lumOff val="35000"/>
                  </a:schemeClr>
                </a:solidFill>
              </a:rPr>
              <a:t>僧侶</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④</a:t>
            </a:r>
            <a:r xmlns:a="http://schemas.openxmlformats.org/drawingml/2006/main">
              <a:rPr lang="ja" altLang="ko-KR" sz="2800">
                <a:solidFill>
                  <a:schemeClr val="tx1">
                    <a:lumMod val="65000"/>
                    <a:lumOff val="35000"/>
                  </a:schemeClr>
                </a:solidFill>
              </a:rPr>
              <a:t>犯罪者</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rgbClr val="ff0000"/>
                </a:solidFill>
              </a:rPr>
              <a:t>④</a:t>
            </a:r>
            <a:r xmlns:a="http://schemas.openxmlformats.org/drawingml/2006/main">
              <a:rPr lang="ja" altLang="ko-KR" sz="2800">
                <a:solidFill>
                  <a:srgbClr val="ff0000"/>
                </a:solidFill>
              </a:rPr>
              <a:t>犯罪者</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ja" altLang="ko-KR" sz="3600"/>
              <a:t>イエスは大声で「父よ、わたしの霊を御手に委ねます」と呼びかけられました。そう言って彼は息を引き取った。</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a" altLang="ko-KR" sz="2800">
                <a:solidFill>
                  <a:schemeClr val="tx1">
                    <a:lumMod val="65000"/>
                    <a:lumOff val="35000"/>
                  </a:schemeClr>
                </a:solidFill>
              </a:rPr>
              <a:t>ルーク</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23:</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ja" altLang="ko-KR" b="1">
                <a:solidFill>
                  <a:schemeClr val="tx1">
                    <a:lumMod val="50000"/>
                    <a:lumOff val="50000"/>
                  </a:schemeClr>
                </a:solidFill>
              </a:rPr>
              <a:t>No.87 神の言葉</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ja" altLang="ko-KR" sz="4400"/>
              <a:t>空っぽの墓</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ja" altLang="ko-KR" sz="3600"/>
              <a:t>そこで彼女は振り返ると、そこに立っているイエスが見えましたが、それがイエスであることに気づきませんでした。</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a" altLang="ko-KR" sz="2800">
                <a:solidFill>
                  <a:schemeClr val="tx1">
                    <a:lumMod val="65000"/>
                    <a:lumOff val="35000"/>
                  </a:schemeClr>
                </a:solidFill>
              </a:rPr>
              <a:t>ジョン</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20:</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マグダラのマリアは死んだイエスに会いに墓へ行きました。しかし、墓の石の扉は開いていた。</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墓にはイエスの遺体はありませんでした。マリアは誰かがイエスの死体を盗んだのではないかと思いました。</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天使が現れて尋ねました。 「なぜ泣いているのですか？」マリアは「誰かがイエスの遺体を盗んだのです」と答えました。</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ja" sz="3200">
                <a:solidFill>
                  <a:schemeClr val="tx1">
                    <a:lumMod val="65000"/>
                    <a:lumOff val="35000"/>
                  </a:schemeClr>
                </a:solidFill>
              </a:rPr>
              <a:t>イエスは「墓の石の門を取り除いてください」と言われました。イエスは「ラザロ、出てきなさい」と命じました。</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そして振り向くと、そこには生きて戻って来たイエスがおられました。しかしマリアはイエスを認識できませんでした。彼女はイエスが生き返るとは思っていませんでした。</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「マリア…」 イエスが呼びかけたときのみ、マリアはイエスに気づきました。 「主よ、あなたは本当に生き返られました。」 イエスは死後３日後に復活されました。</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今日のレッスン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ja" altLang="ko-KR" sz="3300">
                <a:solidFill>
                  <a:schemeClr val="tx1">
                    <a:lumMod val="65000"/>
                    <a:lumOff val="35000"/>
                  </a:schemeClr>
                </a:solidFill>
              </a:rPr>
              <a:t>世界中で誰も死んでいません</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ja" altLang="ko-KR" sz="3300">
                <a:solidFill>
                  <a:schemeClr val="tx1">
                    <a:lumMod val="65000"/>
                    <a:lumOff val="35000"/>
                  </a:schemeClr>
                </a:solidFill>
              </a:rPr>
              <a:t>そしてまた生き返る。</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ja" altLang="ko-KR" sz="3300">
                <a:solidFill>
                  <a:schemeClr val="tx1">
                    <a:lumMod val="65000"/>
                    <a:lumOff val="35000"/>
                  </a:schemeClr>
                </a:solidFill>
              </a:rPr>
              <a:t>しかし、死から復活したイエスだけはまだ生きています。</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ja" altLang="ko-KR" sz="3300">
                <a:solidFill>
                  <a:schemeClr val="tx1">
                    <a:lumMod val="65000"/>
                    <a:lumOff val="35000"/>
                  </a:schemeClr>
                </a:solidFill>
              </a:rPr>
              <a:t>聖書には、イエスを信じる者も生き返ると書かれています</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ja" altLang="ko-KR" sz="3300">
                <a:solidFill>
                  <a:schemeClr val="tx1">
                    <a:lumMod val="65000"/>
                    <a:lumOff val="35000"/>
                  </a:schemeClr>
                </a:solidFill>
              </a:rPr>
              <a:t>イエスのように。</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ja" altLang="ko-KR" sz="3300">
                <a:solidFill>
                  <a:schemeClr val="tx1">
                    <a:lumMod val="65000"/>
                    <a:lumOff val="35000"/>
                  </a:schemeClr>
                </a:solidFill>
              </a:rPr>
              <a:t>だから私たちは希望を失ってはなりません</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ja" altLang="ko-KR" sz="3300">
                <a:solidFill>
                  <a:schemeClr val="tx1">
                    <a:lumMod val="65000"/>
                    <a:lumOff val="35000"/>
                  </a:schemeClr>
                </a:solidFill>
              </a:rPr>
              <a:t>永遠の命のために。</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ja" altLang="ko-KR" sz="3200"/>
              <a:t>イエスとは誰ですか？</a:t>
            </a:r>
            <a:r xmlns:a="http://schemas.openxmlformats.org/drawingml/2006/main">
              <a:rPr lang="j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ja" altLang="ko-KR" sz="3600">
                <a:solidFill>
                  <a:srgbClr val="0070c0"/>
                </a:solidFill>
              </a:rPr>
              <a:t>イエス様は..</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ja" altLang="ko-KR" sz="3600">
                <a:solidFill>
                  <a:schemeClr val="tx1">
                    <a:lumMod val="65000"/>
                    <a:lumOff val="35000"/>
                  </a:schemeClr>
                </a:solidFill>
              </a:rPr>
              <a:t>イエスは死を乗り越えて復活された勝利の主です。</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今日のクイズ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マリアは墓にイエスがいないのを見てどう思いましたか。</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①</a:t>
            </a:r>
            <a:r xmlns:a="http://schemas.openxmlformats.org/drawingml/2006/main">
              <a:rPr lang="ja" altLang="ko-KR" sz="2800">
                <a:solidFill>
                  <a:schemeClr val="tx1">
                    <a:lumMod val="65000"/>
                    <a:lumOff val="35000"/>
                  </a:schemeClr>
                </a:solidFill>
              </a:rPr>
              <a:t>イエスは復活した！</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②</a:t>
            </a:r>
            <a:r xmlns:a="http://schemas.openxmlformats.org/drawingml/2006/main">
              <a:rPr lang="ja" altLang="ko-KR" sz="2800">
                <a:solidFill>
                  <a:schemeClr val="tx1">
                    <a:lumMod val="65000"/>
                    <a:lumOff val="35000"/>
                  </a:schemeClr>
                </a:solidFill>
              </a:rPr>
              <a:t>ここはイエスの墓ではありません！</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③</a:t>
            </a:r>
            <a:r xmlns:a="http://schemas.openxmlformats.org/drawingml/2006/main">
              <a:rPr lang="ja" altLang="ko-KR" sz="2800">
                <a:solidFill>
                  <a:schemeClr val="tx1">
                    <a:lumMod val="65000"/>
                    <a:lumOff val="35000"/>
                  </a:schemeClr>
                </a:solidFill>
              </a:rPr>
              <a:t>誰かがイエスの死体を盗んだ！</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④</a:t>
            </a:r>
            <a:r xmlns:a="http://schemas.openxmlformats.org/drawingml/2006/main">
              <a:rPr lang="ja" altLang="ko-KR" sz="2800">
                <a:solidFill>
                  <a:schemeClr val="tx1">
                    <a:lumMod val="65000"/>
                    <a:lumOff val="35000"/>
                  </a:schemeClr>
                </a:solidFill>
              </a:rPr>
              <a:t>弟子たちがイエスの死体を買った！</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rgbClr val="ff0000"/>
                </a:solidFill>
              </a:rPr>
              <a:t>③</a:t>
            </a:r>
            <a:r xmlns:a="http://schemas.openxmlformats.org/drawingml/2006/main">
              <a:rPr lang="ja" altLang="ko-KR" sz="2800">
                <a:solidFill>
                  <a:srgbClr val="ff0000"/>
                </a:solidFill>
              </a:rPr>
              <a:t>誰かがイエスの死体を盗んだ！</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ja" altLang="ko-KR" sz="3600"/>
              <a:t>そこで彼女は振り返ると、そこに立っているイエスが見えましたが、それがイエスであることに気づきませんでした。</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a" altLang="ko-KR" sz="2800">
                <a:solidFill>
                  <a:schemeClr val="tx1">
                    <a:lumMod val="65000"/>
                    <a:lumOff val="35000"/>
                  </a:schemeClr>
                </a:solidFill>
              </a:rPr>
              <a:t>ジョン</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20:</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ja" altLang="ko-KR" b="1">
                <a:solidFill>
                  <a:schemeClr val="tx1">
                    <a:lumMod val="50000"/>
                    <a:lumOff val="50000"/>
                  </a:schemeClr>
                </a:solidFill>
              </a:rPr>
              <a:t>No.88 神の言葉</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ja" altLang="ko-KR" sz="4400"/>
              <a:t>天に昇られたイエス</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ja" altLang="ko-KR" sz="3600"/>
              <a:t>彼がこれを言った後、彼は彼らの目の前に取り上げられ、雲が彼を彼らの目から隠しました。</a:t>
            </a:r>
            <a:r xmlns:a="http://schemas.openxmlformats.org/drawingml/2006/main">
              <a:rPr lang="ja"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a" altLang="ko-KR" sz="2800">
                <a:solidFill>
                  <a:schemeClr val="tx1">
                    <a:lumMod val="65000"/>
                    <a:lumOff val="35000"/>
                  </a:schemeClr>
                </a:solidFill>
              </a:rPr>
              <a:t>行為</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1:</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イエスが復活されたことを知らなかった弟子たちは、恐れと失望に襲われました。</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復活したイエスがやって来て、彼らの間に立って、手とわき腹を見せて、「疑うのをやめて信じなさい」と言われました。</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ja" sz="2800">
                <a:solidFill>
                  <a:schemeClr val="tx1">
                    <a:lumMod val="65000"/>
                    <a:lumOff val="35000"/>
                  </a:schemeClr>
                </a:solidFill>
              </a:rPr>
              <a:t>すると驚くべきことに、ラザロの死後３日後に出て行ったのです。人々はこれを見て喜び、神を讃美しました。</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それからイエスは父なる神のもとに帰ると言い、聖霊を送ると約束されました。</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ja" altLang="ko-KR" sz="3000">
                <a:solidFill>
                  <a:schemeClr val="tx1">
                    <a:lumMod val="65000"/>
                    <a:lumOff val="35000"/>
                  </a:schemeClr>
                </a:solidFill>
              </a:rPr>
              <a:t>そしてイエスは弟子たちに、世の終わりまでイエスの証人となり、福音を宣べ伝え、御言葉を教えるように命じられました。</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イエスはこの地での使命をすべて終えた後、弟子たちの前で天に昇っていきました。そして、いつかこの地に戻ってくると約束してくれました。</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今日のレッスン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ja" altLang="ko-KR" sz="3600">
                <a:solidFill>
                  <a:schemeClr val="tx1">
                    <a:lumMod val="65000"/>
                    <a:lumOff val="35000"/>
                  </a:schemeClr>
                </a:solidFill>
              </a:rPr>
              <a:t>イエスは天に昇る前に、地の果てまで福音を宣べ伝えるよう弟子たちに命じられました。</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ja" altLang="ko-KR" sz="3600">
                <a:solidFill>
                  <a:schemeClr val="tx1">
                    <a:lumMod val="65000"/>
                    <a:lumOff val="35000"/>
                  </a:schemeClr>
                </a:solidFill>
              </a:rPr>
              <a:t>教会はイエスの弟子たちの集団です。</a:t>
            </a:r>
            <a:r xmlns:a="http://schemas.openxmlformats.org/drawingml/2006/main">
              <a:rPr lang="ja" altLang="en-US" sz="3600">
                <a:solidFill>
                  <a:schemeClr val="tx1">
                    <a:lumMod val="65000"/>
                    <a:lumOff val="35000"/>
                  </a:schemeClr>
                </a:solidFill>
              </a:rPr>
              <a:t> </a:t>
            </a:r>
            <a:r xmlns:a="http://schemas.openxmlformats.org/drawingml/2006/main">
              <a:rPr lang="ja" altLang="ko-KR" sz="3600">
                <a:solidFill>
                  <a:schemeClr val="tx1">
                    <a:lumMod val="65000"/>
                    <a:lumOff val="35000"/>
                  </a:schemeClr>
                </a:solidFill>
              </a:rPr>
              <a:t>イエスの弟子として、私たちはどこでも福音を宣べ伝えなければなりません。そして私たちはイエスの証人にならなければなりません。</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ja" altLang="ko-KR" sz="3200"/>
              <a:t>イエスとは誰ですか？</a:t>
            </a:r>
            <a:r xmlns:a="http://schemas.openxmlformats.org/drawingml/2006/main">
              <a:rPr lang="j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ja" altLang="ko-KR" sz="3600">
                <a:solidFill>
                  <a:srgbClr val="0070c0"/>
                </a:solidFill>
              </a:rPr>
              <a:t>イエス様は..</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ja" altLang="ko-KR" sz="3600">
                <a:solidFill>
                  <a:schemeClr val="tx1">
                    <a:lumMod val="65000"/>
                    <a:lumOff val="35000"/>
                  </a:schemeClr>
                </a:solidFill>
              </a:rPr>
              <a:t>イエスは今も生きていて神の右側に座しており、約束どおり地上に戻ってきます。</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今日のクイズ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復活したイエスは弟子たちに何を示しましたか。</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①</a:t>
            </a:r>
            <a:r xmlns:a="http://schemas.openxmlformats.org/drawingml/2006/main">
              <a:rPr lang="ja" altLang="ko-KR" sz="2800">
                <a:solidFill>
                  <a:schemeClr val="tx1">
                    <a:lumMod val="65000"/>
                    <a:lumOff val="35000"/>
                  </a:schemeClr>
                </a:solidFill>
              </a:rPr>
              <a:t>手足の爪跡</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②</a:t>
            </a:r>
            <a:r xmlns:a="http://schemas.openxmlformats.org/drawingml/2006/main">
              <a:rPr lang="ja" altLang="ko-KR" sz="2800">
                <a:solidFill>
                  <a:schemeClr val="tx1">
                    <a:lumMod val="65000"/>
                    <a:lumOff val="35000"/>
                  </a:schemeClr>
                </a:solidFill>
              </a:rPr>
              <a:t>頭のトゲ跡</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③</a:t>
            </a:r>
            <a:r xmlns:a="http://schemas.openxmlformats.org/drawingml/2006/main">
              <a:rPr lang="ja" altLang="ko-KR" sz="2800">
                <a:solidFill>
                  <a:schemeClr val="tx1">
                    <a:lumMod val="65000"/>
                    <a:lumOff val="35000"/>
                  </a:schemeClr>
                </a:solidFill>
              </a:rPr>
              <a:t>背中に鞭の跡</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④</a:t>
            </a:r>
            <a:r xmlns:a="http://schemas.openxmlformats.org/drawingml/2006/main">
              <a:rPr lang="ja" altLang="ko-KR" sz="2800">
                <a:solidFill>
                  <a:schemeClr val="tx1">
                    <a:lumMod val="65000"/>
                    <a:lumOff val="35000"/>
                  </a:schemeClr>
                </a:solidFill>
              </a:rPr>
              <a:t>顔のあざ</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rgbClr val="ff0000"/>
                </a:solidFill>
              </a:rPr>
              <a:t>①</a:t>
            </a:r>
            <a:r xmlns:a="http://schemas.openxmlformats.org/drawingml/2006/main">
              <a:rPr lang="ja" altLang="ko-KR" sz="2800">
                <a:solidFill>
                  <a:srgbClr val="ff0000"/>
                </a:solidFill>
              </a:rPr>
              <a:t>手足の爪跡</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ja" altLang="ko-KR" sz="3600"/>
              <a:t>彼がこれを言った後、彼は彼らの目の前に取り上げられ、雲が彼を彼らの目から隠しました。</a:t>
            </a:r>
            <a:r xmlns:a="http://schemas.openxmlformats.org/drawingml/2006/main">
              <a:rPr lang="ja"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a" altLang="ko-KR" sz="2800">
                <a:solidFill>
                  <a:schemeClr val="tx1">
                    <a:lumMod val="65000"/>
                    <a:lumOff val="35000"/>
                  </a:schemeClr>
                </a:solidFill>
              </a:rPr>
              <a:t>行為</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1:</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ja" altLang="ko-KR" b="1">
                <a:solidFill>
                  <a:schemeClr val="tx1">
                    <a:lumMod val="50000"/>
                    <a:lumOff val="50000"/>
                  </a:schemeClr>
                </a:solidFill>
              </a:rPr>
              <a:t>No.89 神の言葉</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ja" altLang="ko-KR" sz="4400"/>
              <a:t>聖霊が来られた</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ja" altLang="ko-KR" sz="3600"/>
              <a:t>彼らは皆聖霊に満たされ、御霊の御力に従って他の言語で話し始めました。</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a" altLang="ko-KR" sz="2800">
                <a:solidFill>
                  <a:schemeClr val="tx1">
                    <a:lumMod val="65000"/>
                    <a:lumOff val="35000"/>
                  </a:schemeClr>
                </a:solidFill>
              </a:rPr>
              <a:t>行為</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イエスが言われたように、弟子たちはエルサレムにいました。ペンテコステの日が来ると、彼らは皆同じ場所に集まりました。</a:t>
            </a:r>
            <a:r xmlns:a="http://schemas.openxmlformats.org/drawingml/2006/main">
              <a:rPr lang="ja"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t>今日のレッスン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ja" sz="3200">
                <a:solidFill>
                  <a:schemeClr val="tx1">
                    <a:lumMod val="65000"/>
                    <a:lumOff val="35000"/>
                  </a:schemeClr>
                </a:solidFill>
              </a:rPr>
              <a:t>イエスはラザロを生き返らせた</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彼の言葉によって。</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私たちはいつか死ぬことになりますが、イエスを信じているので必ず復活します。</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あなたは復活の希望を持って生きるクリスチャンでなければなりません。</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突然、激しい風が吹くような音がして、彼らが座っていた家全体を満たしました。</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そして、各人の頭に火の舌があり、全員が聖霊に満たされて、他の言語で話し始めました。</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ja" altLang="ko-KR" sz="3000">
                <a:solidFill>
                  <a:schemeClr val="tx1">
                    <a:lumMod val="65000"/>
                    <a:lumOff val="35000"/>
                  </a:schemeClr>
                </a:solidFill>
              </a:rPr>
              <a:t>皆が驚いていると、ペテロはイエスと福音について彼らに説教し始めました。</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人々は福音を聞いて悔い改め、バプテスマを受けました。その日、3,000人以上がバプテスマを受けました。</a:t>
            </a:r>
            <a:r xmlns:a="http://schemas.openxmlformats.org/drawingml/2006/main">
              <a:rPr lang="ja"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今日のレッスン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ja" altLang="ko-KR" sz="3200">
                <a:solidFill>
                  <a:schemeClr val="tx1">
                    <a:lumMod val="65000"/>
                    <a:lumOff val="35000"/>
                  </a:schemeClr>
                </a:solidFill>
              </a:rPr>
              <a:t>イエスは弟子たちに聖霊を送りました。</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a" altLang="ko-KR" sz="3200">
                <a:solidFill>
                  <a:schemeClr val="tx1">
                    <a:lumMod val="65000"/>
                    <a:lumOff val="35000"/>
                  </a:schemeClr>
                </a:solidFill>
              </a:rPr>
              <a:t>聖霊はペテロに福音を宣べ伝える知恵と力を与えました。</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a" altLang="ko-KR" sz="3200">
                <a:solidFill>
                  <a:schemeClr val="tx1">
                    <a:lumMod val="65000"/>
                    <a:lumOff val="35000"/>
                  </a:schemeClr>
                </a:solidFill>
              </a:rPr>
              <a:t>聖霊はイエスを信じるすべての人の心の中にいます。</a:t>
            </a:r>
            <a:r xmlns:a="http://schemas.openxmlformats.org/drawingml/2006/main">
              <a:rPr lang="ja" altLang="en-US" sz="3200">
                <a:solidFill>
                  <a:schemeClr val="tx1">
                    <a:lumMod val="65000"/>
                    <a:lumOff val="35000"/>
                  </a:schemeClr>
                </a:solidFill>
              </a:rPr>
              <a:t> </a:t>
            </a:r>
            <a:r xmlns:a="http://schemas.openxmlformats.org/drawingml/2006/main">
              <a:rPr lang="ja" altLang="ko-KR" sz="3200">
                <a:solidFill>
                  <a:schemeClr val="tx1">
                    <a:lumMod val="65000"/>
                    <a:lumOff val="35000"/>
                  </a:schemeClr>
                </a:solidFill>
              </a:rPr>
              <a:t>聖霊がペテロに知恵と力を与えたように、私たちに福音を宣べ伝える知恵と勇気を与えてくださる方であることを忘れないでください。</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ja" altLang="ko-KR" sz="3200"/>
              <a:t>イエスとは誰ですか？</a:t>
            </a:r>
            <a:r xmlns:a="http://schemas.openxmlformats.org/drawingml/2006/main">
              <a:rPr lang="j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ja" altLang="ko-KR" sz="3600">
                <a:solidFill>
                  <a:srgbClr val="0070c0"/>
                </a:solidFill>
              </a:rPr>
              <a:t>イエス様は..</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ja" altLang="ko-KR" sz="3600">
                <a:solidFill>
                  <a:schemeClr val="tx1">
                    <a:lumMod val="65000"/>
                    <a:lumOff val="35000"/>
                  </a:schemeClr>
                </a:solidFill>
              </a:rPr>
              <a:t>イエスは私たちを助けるために、ご自分を信じるすべての人に聖霊を送ってくださいます。</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今日のクイズ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聖霊が降臨されたとき、彼らは何を聞きましたか？</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①</a:t>
            </a:r>
            <a:r xmlns:a="http://schemas.openxmlformats.org/drawingml/2006/main">
              <a:rPr lang="ja" altLang="ko-KR" sz="2800">
                <a:solidFill>
                  <a:schemeClr val="tx1">
                    <a:lumMod val="65000"/>
                    <a:lumOff val="35000"/>
                  </a:schemeClr>
                </a:solidFill>
              </a:rPr>
              <a:t>ラッパの音</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②</a:t>
            </a:r>
            <a:r xmlns:a="http://schemas.openxmlformats.org/drawingml/2006/main">
              <a:rPr lang="ja" altLang="ko-KR" sz="2800">
                <a:solidFill>
                  <a:schemeClr val="tx1">
                    <a:lumMod val="65000"/>
                    <a:lumOff val="35000"/>
                  </a:schemeClr>
                </a:solidFill>
              </a:rPr>
              <a:t>雷</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③</a:t>
            </a:r>
            <a:r xmlns:a="http://schemas.openxmlformats.org/drawingml/2006/main">
              <a:rPr lang="ja" altLang="ko-KR" sz="2800">
                <a:solidFill>
                  <a:schemeClr val="tx1">
                    <a:lumMod val="65000"/>
                    <a:lumOff val="35000"/>
                  </a:schemeClr>
                </a:solidFill>
              </a:rPr>
              <a:t>激しい風が吹く</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④</a:t>
            </a:r>
            <a:r xmlns:a="http://schemas.openxmlformats.org/drawingml/2006/main">
              <a:rPr lang="ja" altLang="ko-KR" sz="2800">
                <a:solidFill>
                  <a:schemeClr val="tx1">
                    <a:lumMod val="65000"/>
                    <a:lumOff val="35000"/>
                  </a:schemeClr>
                </a:solidFill>
              </a:rPr>
              <a:t>祈りの音</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rgbClr val="ff0000"/>
                </a:solidFill>
              </a:rPr>
              <a:t>③</a:t>
            </a:r>
            <a:r xmlns:a="http://schemas.openxmlformats.org/drawingml/2006/main">
              <a:rPr lang="ja" altLang="ko-KR" sz="2800">
                <a:solidFill>
                  <a:srgbClr val="ff0000"/>
                </a:solidFill>
              </a:rPr>
              <a:t>激しい風が吹く</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ja" altLang="ko-KR" sz="3600"/>
              <a:t>彼らは皆聖霊に満たされ、御霊の御力に従って他の言語で話し始めました。</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a" altLang="ko-KR" sz="2800">
                <a:solidFill>
                  <a:schemeClr val="tx1">
                    <a:lumMod val="65000"/>
                    <a:lumOff val="35000"/>
                  </a:schemeClr>
                </a:solidFill>
              </a:rPr>
              <a:t>行為</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ja" altLang="ko-KR" b="1">
                <a:solidFill>
                  <a:schemeClr val="tx1">
                    <a:lumMod val="50000"/>
                    <a:lumOff val="50000"/>
                  </a:schemeClr>
                </a:solidFill>
              </a:rPr>
              <a:t>No.90 神の言葉</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ピリポはエチオピア人に福音を語った</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ja" altLang="ko-KR" sz="3600"/>
              <a:t>それからフィリポは聖書のまさにその一節から始めて、イエスについての良い知らせを伝えました。</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a" altLang="ko-KR" sz="2800">
                <a:solidFill>
                  <a:schemeClr val="tx1">
                    <a:lumMod val="65000"/>
                    <a:lumOff val="35000"/>
                  </a:schemeClr>
                </a:solidFill>
              </a:rPr>
              <a:t>行為</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8:</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t>今日の言葉</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ja" sz="4000"/>
              <a:t>なぜなら、私のこの息子は死んでいたのに、再び生きているからです。彼は行方不明になっていたが、見つかった。』それで彼らは祝い始めました。</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ja" sz="2800">
                <a:solidFill>
                  <a:schemeClr val="tx1">
                    <a:lumMod val="65000"/>
                    <a:lumOff val="35000"/>
                  </a:schemeClr>
                </a:solidFill>
              </a:rPr>
              <a:t>ルーク</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ja" sz="3200"/>
              <a:t>イエスとは誰ですか？</a:t>
            </a:r>
            <a:r xmlns:a="http://schemas.openxmlformats.org/drawingml/2006/main">
              <a:rPr altLang="en-US" lang="j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rgbClr val="0070c0"/>
                </a:solidFill>
              </a:rPr>
              <a:t>イエス様は..</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イエスは死者を生き返らせる命の主人です。</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ある日、主の天使がイエスを信じるフィリポに「南の道、荒れ野の道に行きなさい」と言いました。</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ja" altLang="ko-KR" sz="3100">
                <a:solidFill>
                  <a:schemeClr val="tx1">
                    <a:lumMod val="65000"/>
                    <a:lumOff val="35000"/>
                  </a:schemeClr>
                </a:solidFill>
              </a:rPr>
              <a:t>彼は天使の言うとおりに南の砂漠へ出発した。彼はなぜ天使が自分を遣わしたのか疑問に思いました</a:t>
            </a:r>
            <a:r xmlns:a="http://schemas.openxmlformats.org/drawingml/2006/main">
              <a:rPr lang="ja"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その時、エチオピアの国のお金を管理していた宦官が荷馬車に乗って、預言者イザヤの著作を読んでいました。フィリップは近づいて尋ねました。 「何を読んでいるのか理解できますか？」</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「誰かが説明しない限り、どうやって理解できるでしょうか？」と彼は言いました。フィリポは聖書のまさにその一節から始めて、イエスについての良い知らせを伝えました。</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このエチオピア人はイエスを受け入れた後、喜んで国に帰りました。フィリポは、自分をそこに導いてくださった聖霊に感謝しました。</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今日のレッスン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ja" altLang="ko-KR" sz="3200">
                <a:solidFill>
                  <a:schemeClr val="tx1">
                    <a:lumMod val="65000"/>
                    <a:lumOff val="35000"/>
                  </a:schemeClr>
                </a:solidFill>
              </a:rPr>
              <a:t>フィリポは完全には理解できませんでしたが、聖霊の命令に従いました。それで彼はエチオピア人に福音を宣べ伝えることができました。</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a" altLang="ko-KR" sz="3200">
                <a:solidFill>
                  <a:schemeClr val="tx1">
                    <a:lumMod val="65000"/>
                    <a:lumOff val="35000"/>
                  </a:schemeClr>
                </a:solidFill>
              </a:rPr>
              <a:t>時々私たちは理解できない状況に陥ることがあります。</a:t>
            </a:r>
            <a:r xmlns:a="http://schemas.openxmlformats.org/drawingml/2006/main">
              <a:rPr lang="ja" altLang="en-US" sz="3200">
                <a:solidFill>
                  <a:schemeClr val="tx1">
                    <a:lumMod val="65000"/>
                    <a:lumOff val="35000"/>
                  </a:schemeClr>
                </a:solidFill>
              </a:rPr>
              <a:t> </a:t>
            </a:r>
            <a:r xmlns:a="http://schemas.openxmlformats.org/drawingml/2006/main">
              <a:rPr lang="ja" altLang="ko-KR" sz="3200">
                <a:solidFill>
                  <a:schemeClr val="tx1">
                    <a:lumMod val="65000"/>
                    <a:lumOff val="35000"/>
                  </a:schemeClr>
                </a:solidFill>
              </a:rPr>
              <a:t>しかし、その瞬間でも神を信頼し、聖霊によって神に従うなら、あなたも信仰の人になることができます。</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a" altLang="ko-KR" sz="3200">
                <a:solidFill>
                  <a:schemeClr val="tx1">
                    <a:lumMod val="65000"/>
                    <a:lumOff val="35000"/>
                  </a:schemeClr>
                </a:solidFill>
              </a:rPr>
              <a:t>福音を宣べ伝える人たち。</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ja" altLang="ko-KR" sz="3200"/>
              <a:t>イエスとは誰ですか？</a:t>
            </a:r>
            <a:r xmlns:a="http://schemas.openxmlformats.org/drawingml/2006/main">
              <a:rPr lang="j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ja" altLang="ko-KR" sz="3600">
                <a:solidFill>
                  <a:srgbClr val="0070c0"/>
                </a:solidFill>
              </a:rPr>
              <a:t>イエス様は..</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ja" altLang="ko-KR" sz="3600">
                <a:solidFill>
                  <a:schemeClr val="tx1">
                    <a:lumMod val="65000"/>
                    <a:lumOff val="35000"/>
                  </a:schemeClr>
                </a:solidFill>
              </a:rPr>
              <a:t>私たちが出会うべき人間関係を導いてくださるのはイエス様です。</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今日のクイズ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フィリポが出会ったエチオピアの宦官は何を担当していたのでしょうか？</a:t>
            </a:r>
            <a:r xmlns:a="http://schemas.openxmlformats.org/drawingml/2006/main">
              <a:rPr lang="ja"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①</a:t>
            </a:r>
            <a:r xmlns:a="http://schemas.openxmlformats.org/drawingml/2006/main">
              <a:rPr lang="ja" altLang="ko-KR" sz="2800">
                <a:solidFill>
                  <a:schemeClr val="tx1">
                    <a:lumMod val="65000"/>
                    <a:lumOff val="35000"/>
                  </a:schemeClr>
                </a:solidFill>
              </a:rPr>
              <a:t>彼は軍隊の責任者でした。</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②</a:t>
            </a:r>
            <a:r xmlns:a="http://schemas.openxmlformats.org/drawingml/2006/main">
              <a:rPr lang="ja" altLang="ko-KR" sz="2800">
                <a:solidFill>
                  <a:schemeClr val="tx1">
                    <a:lumMod val="65000"/>
                    <a:lumOff val="35000"/>
                  </a:schemeClr>
                </a:solidFill>
              </a:rPr>
              <a:t>彼は彼の国の料理人でした。</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③</a:t>
            </a:r>
            <a:r xmlns:a="http://schemas.openxmlformats.org/drawingml/2006/main">
              <a:rPr lang="ja" altLang="ko-KR" sz="2800">
                <a:solidFill>
                  <a:schemeClr val="tx1">
                    <a:lumMod val="65000"/>
                    <a:lumOff val="35000"/>
                  </a:schemeClr>
                </a:solidFill>
              </a:rPr>
              <a:t>彼</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だった</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で</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充電</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の</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彼の</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国の</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お金。</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④</a:t>
            </a:r>
            <a:r xmlns:a="http://schemas.openxmlformats.org/drawingml/2006/main">
              <a:rPr lang="ja" altLang="ko-KR" sz="2800">
                <a:solidFill>
                  <a:schemeClr val="tx1">
                    <a:lumMod val="65000"/>
                    <a:lumOff val="35000"/>
                  </a:schemeClr>
                </a:solidFill>
              </a:rPr>
              <a:t>彼は国の崇拝を統制した。</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rgbClr val="ff0000"/>
                </a:solidFill>
              </a:rPr>
              <a:t>③</a:t>
            </a:r>
            <a:r xmlns:a="http://schemas.openxmlformats.org/drawingml/2006/main">
              <a:rPr lang="ja" altLang="ko-KR" sz="2800">
                <a:solidFill>
                  <a:srgbClr val="ff0000"/>
                </a:solidFill>
              </a:rPr>
              <a:t>彼は国のお金を管理していました。</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ja" altLang="ko-KR" sz="3600"/>
              <a:t>それからフィリポは聖書のまさにその一節から始めて、イエスについての良い知らせを伝えました。</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a" altLang="ko-KR" sz="2800">
                <a:solidFill>
                  <a:schemeClr val="tx1">
                    <a:lumMod val="65000"/>
                    <a:lumOff val="35000"/>
                  </a:schemeClr>
                </a:solidFill>
              </a:rPr>
              <a:t>行為</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8:</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ja" altLang="ko-KR" b="1">
                <a:solidFill>
                  <a:schemeClr val="tx1">
                    <a:lumMod val="50000"/>
                    <a:lumOff val="50000"/>
                  </a:schemeClr>
                </a:solidFill>
              </a:rPr>
              <a:t>No.91 神の言葉</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ja" altLang="ko-KR" sz="4400"/>
              <a:t>サウルとイエスの出会い</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今日のクイズ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ja" sz="3200">
                <a:solidFill>
                  <a:schemeClr val="tx1">
                    <a:lumMod val="65000"/>
                    <a:lumOff val="35000"/>
                  </a:schemeClr>
                </a:solidFill>
              </a:rPr>
              <a:t>イエスが来られたとき、ラザロが死んでから何日が経過しましたか。</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①</a:t>
            </a:r>
            <a:r xmlns:a="http://schemas.openxmlformats.org/drawingml/2006/main">
              <a:rPr altLang="ko-KR" lang="ja" sz="2800">
                <a:solidFill>
                  <a:schemeClr val="tx1">
                    <a:lumMod val="65000"/>
                    <a:lumOff val="35000"/>
                  </a:schemeClr>
                </a:solidFill>
              </a:rPr>
              <a:t>ある日</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② </a:t>
            </a:r>
            <a:r xmlns:a="http://schemas.openxmlformats.org/drawingml/2006/main">
              <a:rPr altLang="ko-KR" lang="ja" sz="2800">
                <a:solidFill>
                  <a:schemeClr val="tx1">
                    <a:lumMod val="65000"/>
                    <a:lumOff val="35000"/>
                  </a:schemeClr>
                </a:solidFill>
              </a:rPr>
              <a:t>2日間</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③ </a:t>
            </a:r>
            <a:r xmlns:a="http://schemas.openxmlformats.org/drawingml/2006/main">
              <a:rPr altLang="ko-KR" lang="ja" sz="2800">
                <a:solidFill>
                  <a:schemeClr val="tx1">
                    <a:lumMod val="65000"/>
                    <a:lumOff val="35000"/>
                  </a:schemeClr>
                </a:solidFill>
              </a:rPr>
              <a:t>3日間</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④ </a:t>
            </a:r>
            <a:r xmlns:a="http://schemas.openxmlformats.org/drawingml/2006/main">
              <a:rPr altLang="ko-KR" lang="ja" sz="2800">
                <a:solidFill>
                  <a:schemeClr val="tx1">
                    <a:lumMod val="65000"/>
                    <a:lumOff val="35000"/>
                  </a:schemeClr>
                </a:solidFill>
              </a:rPr>
              <a:t>4日間</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rgbClr val="ff0000"/>
                </a:solidFill>
              </a:rPr>
              <a:t>③ </a:t>
            </a:r>
            <a:r xmlns:a="http://schemas.openxmlformats.org/drawingml/2006/main">
              <a:rPr altLang="ko-KR" lang="ja" sz="2800">
                <a:solidFill>
                  <a:srgbClr val="ff0000"/>
                </a:solidFill>
              </a:rPr>
              <a:t>3日間</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ja" altLang="ko-KR" sz="3600"/>
              <a:t>彼は地に倒れ、「サウル、サウル、なぜ私を迫害するのですか」と言う声を聞いた。</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a" altLang="ko-KR" sz="2800">
                <a:solidFill>
                  <a:schemeClr val="tx1">
                    <a:lumMod val="65000"/>
                    <a:lumOff val="35000"/>
                  </a:schemeClr>
                </a:solidFill>
              </a:rPr>
              <a:t>行為</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9:</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サウロという人がいて、イエスを信じる人たちを憎み、教会を憎んでいました。</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ja" altLang="ko-KR" sz="3000">
                <a:solidFill>
                  <a:schemeClr val="tx1">
                    <a:lumMod val="65000"/>
                    <a:lumOff val="35000"/>
                  </a:schemeClr>
                </a:solidFill>
              </a:rPr>
              <a:t>サウルはイエスをひどく憎んだため、キリスト教徒を逮捕するためにダマスコへ行きました。</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彼が旅の途中でダマスカスに近づいたとき、突然天からの光が彼の周りを照らしました。 「サウル、サウル、なぜ私を迫害するのですか」という声を聞いた。</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「主よ、あなたはどなたですか？」サウルは尋ねた。 「私はあなたが迫害しているイエスです。」サウロはイエスが生きていたことに驚きました。彼はイエスが死んだのだと思った。</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イエスに出会ったサウロは新しい人になりました。それで彼は使徒パウロとなり、異邦人に福音を宣べ伝えるために熱心に働き、多くの聖書の本を書きました。</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今日のレッスン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ja" altLang="ko-KR" sz="3200">
                <a:solidFill>
                  <a:schemeClr val="tx1">
                    <a:lumMod val="65000"/>
                    <a:lumOff val="35000"/>
                  </a:schemeClr>
                </a:solidFill>
              </a:rPr>
              <a:t>サウロは教会を迫害する人でしたが、神は彼を使徒と呼びました。</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a" altLang="ko-KR" sz="3200">
                <a:solidFill>
                  <a:schemeClr val="tx1">
                    <a:lumMod val="65000"/>
                    <a:lumOff val="35000"/>
                  </a:schemeClr>
                </a:solidFill>
              </a:rPr>
              <a:t>イエスに出会ったサウロは、それまでとは全く違った人生を歩みました。</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a" altLang="ko-KR" sz="3200">
                <a:solidFill>
                  <a:schemeClr val="tx1">
                    <a:lumMod val="65000"/>
                    <a:lumOff val="35000"/>
                  </a:schemeClr>
                </a:solidFill>
              </a:rPr>
              <a:t>どのような変更を加えましたか</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a" altLang="ko-KR" sz="3200">
                <a:solidFill>
                  <a:schemeClr val="tx1">
                    <a:lumMod val="65000"/>
                    <a:lumOff val="35000"/>
                  </a:schemeClr>
                </a:solidFill>
              </a:rPr>
              <a:t>イエスに出会ってから?</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a" altLang="ko-KR" sz="3200">
                <a:solidFill>
                  <a:schemeClr val="tx1">
                    <a:lumMod val="65000"/>
                    <a:lumOff val="35000"/>
                  </a:schemeClr>
                </a:solidFill>
              </a:rPr>
              <a:t>イエスに出会った人は、これまでとは違う人生を歩まなければなりません。</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ja" altLang="ko-KR" sz="3200"/>
              <a:t>イエスとは誰ですか？</a:t>
            </a:r>
            <a:r xmlns:a="http://schemas.openxmlformats.org/drawingml/2006/main">
              <a:rPr lang="j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ja" altLang="ko-KR" sz="3600">
                <a:solidFill>
                  <a:srgbClr val="0070c0"/>
                </a:solidFill>
              </a:rPr>
              <a:t>イエス様は..</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ja" altLang="ko-KR" sz="3600">
                <a:solidFill>
                  <a:schemeClr val="tx1">
                    <a:lumMod val="65000"/>
                    <a:lumOff val="35000"/>
                  </a:schemeClr>
                </a:solidFill>
              </a:rPr>
              <a:t>イエスはサウロのような悪人を赦し、彼らを招き入れて働き手として立ててくださる方です。</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今日のクイズ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サウロはなぜダマスコへ行ったのでしょうか。</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①</a:t>
            </a:r>
            <a:r xmlns:a="http://schemas.openxmlformats.org/drawingml/2006/main">
              <a:rPr lang="ja" altLang="ko-KR" sz="2800">
                <a:solidFill>
                  <a:schemeClr val="tx1">
                    <a:lumMod val="65000"/>
                    <a:lumOff val="35000"/>
                  </a:schemeClr>
                </a:solidFill>
              </a:rPr>
              <a:t>キリスト教徒を逮捕する。</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②</a:t>
            </a:r>
            <a:r xmlns:a="http://schemas.openxmlformats.org/drawingml/2006/main">
              <a:rPr lang="ja" altLang="ko-KR" sz="2800">
                <a:solidFill>
                  <a:schemeClr val="tx1">
                    <a:lumMod val="65000"/>
                    <a:lumOff val="35000"/>
                  </a:schemeClr>
                </a:solidFill>
              </a:rPr>
              <a:t>旅行に行くこと。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③</a:t>
            </a:r>
            <a:r xmlns:a="http://schemas.openxmlformats.org/drawingml/2006/main">
              <a:rPr lang="ja" altLang="ko-KR" sz="2800">
                <a:solidFill>
                  <a:schemeClr val="tx1">
                    <a:lumMod val="65000"/>
                    <a:lumOff val="35000"/>
                  </a:schemeClr>
                </a:solidFill>
              </a:rPr>
              <a:t>礼拝をすること。</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④</a:t>
            </a:r>
            <a:r xmlns:a="http://schemas.openxmlformats.org/drawingml/2006/main">
              <a:rPr lang="ja" altLang="ko-KR" sz="2800">
                <a:solidFill>
                  <a:schemeClr val="tx1">
                    <a:lumMod val="65000"/>
                    <a:lumOff val="35000"/>
                  </a:schemeClr>
                </a:solidFill>
              </a:rPr>
              <a:t>福音を宣べ伝えること</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rgbClr val="ff0000"/>
                </a:solidFill>
              </a:rPr>
              <a:t>①</a:t>
            </a:r>
            <a:r xmlns:a="http://schemas.openxmlformats.org/drawingml/2006/main">
              <a:rPr lang="ja" altLang="ko-KR" sz="2800">
                <a:solidFill>
                  <a:srgbClr val="ff0000"/>
                </a:solidFill>
              </a:rPr>
              <a:t>キリスト教徒を逮捕する。</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ja" altLang="ko-KR" sz="3600"/>
              <a:t>彼は地に倒れ、「サウル、サウル、なぜ私を迫害するのですか」と言う声を聞いた。</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a" altLang="ko-KR" sz="2800">
                <a:solidFill>
                  <a:schemeClr val="tx1">
                    <a:lumMod val="65000"/>
                    <a:lumOff val="35000"/>
                  </a:schemeClr>
                </a:solidFill>
              </a:rPr>
              <a:t>行為</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9:</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t>今日の言葉</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ja" sz="3600"/>
              <a:t>イエスは彼女に言われた、「わたしは復活であり、命である。わたしを信じる者は、たとえ死んでも生きる。わたしを信じる者は、たとえ死んでも生きる。」</a:t>
            </a:r>
            <a:endParaRPr xmlns:a="http://schemas.openxmlformats.org/drawingml/2006/main" altLang="ko-KR" lang="en-US" sz="3600"/>
          </a:p>
          <a:p>
            <a:pPr xmlns:a="http://schemas.openxmlformats.org/drawingml/2006/main" lvl="0">
              <a:defRPr/>
            </a:pPr>
            <a:r xmlns:a="http://schemas.openxmlformats.org/drawingml/2006/main">
              <a:rPr altLang="ko-KR" lang="ja" sz="3600"/>
              <a:t>そして生きていて私を信じる者は決して死ぬことはありません。これを信じますか？」</a:t>
            </a:r>
            <a:endParaRPr xmlns:a="http://schemas.openxmlformats.org/drawingml/2006/main" altLang="ko-KR" lang="en-US" sz="3600"/>
          </a:p>
          <a:p>
            <a:pPr xmlns:a="http://schemas.openxmlformats.org/drawingml/2006/main" lvl="0">
              <a:defRPr/>
            </a:pPr>
            <a:r xmlns:a="http://schemas.openxmlformats.org/drawingml/2006/main">
              <a:rPr altLang="ko-KR" lang="ja"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ja" sz="2800">
                <a:solidFill>
                  <a:schemeClr val="tx1">
                    <a:lumMod val="65000"/>
                    <a:lumOff val="35000"/>
                  </a:schemeClr>
                </a:solidFill>
              </a:rPr>
              <a:t>ジョン</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11:</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ja" altLang="ko-KR" b="1">
                <a:solidFill>
                  <a:schemeClr val="tx1">
                    <a:lumMod val="50000"/>
                    <a:lumOff val="50000"/>
                  </a:schemeClr>
                </a:solidFill>
              </a:rPr>
              <a:t>No.92 神の言葉</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ポールの親友、バルナバス。</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ja" altLang="ko-KR" sz="3600"/>
              <a:t>しかしバルナバは彼を連れて使徒たちのところへ連れて行きました。彼は、サウロが旅の途中でどのように主を見て、主が彼に語りかけられたか、そしてダマスコでイエスの名において恐れることなく宣教したことを話しました。</a:t>
            </a:r>
            <a:r xmlns:a="http://schemas.openxmlformats.org/drawingml/2006/main">
              <a:rPr lang="ja"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a" altLang="ko-KR" sz="2800">
                <a:solidFill>
                  <a:schemeClr val="tx1">
                    <a:lumMod val="65000"/>
                    <a:lumOff val="35000"/>
                  </a:schemeClr>
                </a:solidFill>
              </a:rPr>
              <a:t>行為</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パウロはイエスに出会ってから、イエスの弟子たちに会いたいと思いました。</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しかし、イエスの弟子たちはパウロを恐れていました。それは、パウロがイエスに出会ってからイエスを信じるようになったということを知らなかったからです。</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バルナバはパウロを助けました。 「彼は本当にイエスに出会って、すっかり変わってしまったのです！」</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「私はまた、パウロがダマスカスで説教し、クリスチャンを逮捕するために行ったのを見ました。」弟子たちはパウロとすぐに友達になりました。</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その後、バルナバとパウロは親友となり、一緒に福音を宣べ伝えるために世界中を旅しました。</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今日のレッスン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ja" altLang="ko-KR" sz="3200">
                <a:solidFill>
                  <a:schemeClr val="tx1">
                    <a:lumMod val="65000"/>
                    <a:lumOff val="35000"/>
                  </a:schemeClr>
                </a:solidFill>
              </a:rPr>
              <a:t>教会を迫害していたパウロがイエスに出会って新しい人になったのですが、人々は信じませんでした。</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a" altLang="ko-KR" sz="3200">
                <a:solidFill>
                  <a:schemeClr val="tx1">
                    <a:lumMod val="65000"/>
                    <a:lumOff val="35000"/>
                  </a:schemeClr>
                </a:solidFill>
              </a:rPr>
              <a:t>しかし、神はバルナバを備え、彼を造られました。</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a" altLang="ko-KR" sz="3200">
                <a:solidFill>
                  <a:schemeClr val="tx1">
                    <a:lumMod val="65000"/>
                    <a:lumOff val="35000"/>
                  </a:schemeClr>
                </a:solidFill>
              </a:rPr>
              <a:t>ポールにとって良き同僚。</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a" altLang="ko-KR" sz="3200">
                <a:solidFill>
                  <a:schemeClr val="tx1">
                    <a:lumMod val="65000"/>
                    <a:lumOff val="35000"/>
                  </a:schemeClr>
                </a:solidFill>
              </a:rPr>
              <a:t>パウロとバルナバのように、私たちは信仰の良き友人となり、互いに助け合うべきです。</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ja" altLang="ko-KR" sz="3200"/>
              <a:t>イエスとは誰ですか？</a:t>
            </a:r>
            <a:r xmlns:a="http://schemas.openxmlformats.org/drawingml/2006/main">
              <a:rPr lang="j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ja" altLang="ko-KR" sz="3600">
                <a:solidFill>
                  <a:srgbClr val="0070c0"/>
                </a:solidFill>
              </a:rPr>
              <a:t>イエス..</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ja" altLang="ko-KR" sz="3600">
                <a:solidFill>
                  <a:schemeClr val="tx1">
                    <a:lumMod val="65000"/>
                    <a:lumOff val="35000"/>
                  </a:schemeClr>
                </a:solidFill>
              </a:rPr>
              <a:t>イエスは私たちが困難に陥ったときに助けてくれる友人を送ってくださいます。</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今日のクイズ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ポールが困っているときに助けて友達になったのは誰ですか?</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①</a:t>
            </a:r>
            <a:r xmlns:a="http://schemas.openxmlformats.org/drawingml/2006/main">
              <a:rPr lang="ja" altLang="ko-KR" sz="2800">
                <a:solidFill>
                  <a:schemeClr val="tx1">
                    <a:lumMod val="65000"/>
                    <a:lumOff val="35000"/>
                  </a:schemeClr>
                </a:solidFill>
              </a:rPr>
              <a:t>ピーター</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②</a:t>
            </a:r>
            <a:r xmlns:a="http://schemas.openxmlformats.org/drawingml/2006/main">
              <a:rPr lang="ja" altLang="ko-KR" sz="2800">
                <a:solidFill>
                  <a:schemeClr val="tx1">
                    <a:lumMod val="65000"/>
                    <a:lumOff val="35000"/>
                  </a:schemeClr>
                </a:solidFill>
              </a:rPr>
              <a:t>ジョン</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③</a:t>
            </a:r>
            <a:r xmlns:a="http://schemas.openxmlformats.org/drawingml/2006/main">
              <a:rPr lang="ja" altLang="ko-KR" sz="2800">
                <a:solidFill>
                  <a:schemeClr val="tx1">
                    <a:lumMod val="65000"/>
                    <a:lumOff val="35000"/>
                  </a:schemeClr>
                </a:solidFill>
              </a:rPr>
              <a:t>バルナバス</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④</a:t>
            </a:r>
            <a:r xmlns:a="http://schemas.openxmlformats.org/drawingml/2006/main">
              <a:rPr lang="ja" altLang="ko-KR" sz="2800">
                <a:solidFill>
                  <a:schemeClr val="tx1">
                    <a:lumMod val="65000"/>
                    <a:lumOff val="35000"/>
                  </a:schemeClr>
                </a:solidFill>
              </a:rPr>
              <a:t>フィリップ</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rgbClr val="ff0000"/>
                </a:solidFill>
              </a:rPr>
              <a:t>③</a:t>
            </a:r>
            <a:r xmlns:a="http://schemas.openxmlformats.org/drawingml/2006/main">
              <a:rPr lang="ja" altLang="ko-KR" sz="2800">
                <a:solidFill>
                  <a:srgbClr val="ff0000"/>
                </a:solidFill>
              </a:rPr>
              <a:t>バルナバス</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ja" altLang="ko-KR" b="1">
                <a:solidFill>
                  <a:schemeClr val="tx1">
                    <a:lumMod val="50000"/>
                    <a:lumOff val="50000"/>
                  </a:schemeClr>
                </a:solidFill>
              </a:rPr>
              <a:t>No.74 神の言葉</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ja" altLang="ko-KR" sz="4400"/>
              <a:t>イエスの変容</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ja" altLang="ko-KR" sz="3600"/>
              <a:t>しかしバルナバは彼を連れて使徒たちのところへ連れて行きました。彼は、サウロが旅の途中でどのように主を見て、主がサウロに語りかけられたか、そしてダマスコでイエスの名において恐れることなく宣教したことを話しました。</a:t>
            </a:r>
            <a:r xmlns:a="http://schemas.openxmlformats.org/drawingml/2006/main">
              <a:rPr lang="ja"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a" altLang="ko-KR" sz="2800">
                <a:solidFill>
                  <a:schemeClr val="tx1">
                    <a:lumMod val="65000"/>
                    <a:lumOff val="35000"/>
                  </a:schemeClr>
                </a:solidFill>
              </a:rPr>
              <a:t>行為</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ja" altLang="ko-KR" b="1">
                <a:solidFill>
                  <a:schemeClr val="tx1">
                    <a:lumMod val="50000"/>
                    <a:lumOff val="50000"/>
                  </a:schemeClr>
                </a:solidFill>
              </a:rPr>
              <a:t>No.93 神の言葉</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生き返ったドルカス。</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ja" altLang="ko-KR" sz="3600"/>
              <a:t>ピーターは彼ら全員を部屋から追い出しました。それから彼はひざまずいて祈りました。彼は死んだ女性の方を向いて、「タバサ、起きなさい」と言った。彼女は目を開けると、ピーターを見て立ち上がった。</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a" altLang="ko-KR" sz="2800">
                <a:solidFill>
                  <a:schemeClr val="tx1">
                    <a:lumMod val="65000"/>
                    <a:lumOff val="35000"/>
                  </a:schemeClr>
                </a:solidFill>
              </a:rPr>
              <a:t>行為</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9:</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ドルカスという名前の弟子がいました。彼はいつも善いことをし、貧しい人々を助けていました。</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その頃、彼女は病気になり亡くなってしまいました。近所の人たちはとても悲しみ、ピーターを連れ戻しました。</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ピーターが到着すると、彼女に助けられた人たちは皆、プレゼントとして受け取った服を見せて泣いていました。</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ピーターは彼ら全員を部屋から追い出しました。それから彼はひざまずいて祈りました。</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「ドーカス、起きなさい！」とピーターが言いました。彼女は目を開け、立ち上がってピーターを見つめました。それを見て皆が喜び、その村の多くの人がイエスを信じました。</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今日のレッスン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ja" altLang="ko-KR" sz="3200">
                <a:solidFill>
                  <a:schemeClr val="tx1">
                    <a:lumMod val="65000"/>
                    <a:lumOff val="35000"/>
                  </a:schemeClr>
                </a:solidFill>
              </a:rPr>
              <a:t>ペテロはイエスの弟子であり、イエスと同じことをすることができました。</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a" altLang="ko-KR" sz="3200">
                <a:solidFill>
                  <a:schemeClr val="tx1">
                    <a:lumMod val="65000"/>
                    <a:lumOff val="35000"/>
                  </a:schemeClr>
                </a:solidFill>
              </a:rPr>
              <a:t>彼がこの地球にいた頃。</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a" altLang="ko-KR" sz="3000">
                <a:solidFill>
                  <a:schemeClr val="tx1">
                    <a:lumMod val="65000"/>
                    <a:lumOff val="35000"/>
                  </a:schemeClr>
                </a:solidFill>
              </a:rPr>
              <a:t>イエスは弟子たちに、自分と同じことをするだろうと言いました。</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ja" altLang="ko-KR" sz="3000">
                <a:solidFill>
                  <a:schemeClr val="tx1">
                    <a:lumMod val="65000"/>
                    <a:lumOff val="35000"/>
                  </a:schemeClr>
                </a:solidFill>
              </a:rPr>
              <a:t>私たちはイエスの弟子です。</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ja" altLang="ko-KR" sz="3000">
                <a:solidFill>
                  <a:schemeClr val="tx1">
                    <a:lumMod val="65000"/>
                    <a:lumOff val="35000"/>
                  </a:schemeClr>
                </a:solidFill>
              </a:rPr>
              <a:t>私たちはイエスがこの地で何をしたかを学び、思い出し、イエスと同じことをする必要があります。</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ja" altLang="ko-KR" sz="3200"/>
              <a:t>イエスとは誰ですか？</a:t>
            </a:r>
            <a:r xmlns:a="http://schemas.openxmlformats.org/drawingml/2006/main">
              <a:rPr lang="j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ja" altLang="ko-KR" sz="3600">
                <a:solidFill>
                  <a:srgbClr val="0070c0"/>
                </a:solidFill>
              </a:rPr>
              <a:t>イエス..</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ja" altLang="ko-KR" sz="3600">
                <a:solidFill>
                  <a:schemeClr val="tx1">
                    <a:lumMod val="65000"/>
                    <a:lumOff val="35000"/>
                  </a:schemeClr>
                </a:solidFill>
              </a:rPr>
              <a:t>イエスは弟子たちに福音を宣べ伝えられるように力を与えます。</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今日の言葉</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ja" sz="3600"/>
              <a:t>そこで彼は彼らの前で変貌した。彼の顔は太陽のように輝き、服は光のように白くなりました。</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ja" sz="2800">
                <a:solidFill>
                  <a:schemeClr val="tx1">
                    <a:lumMod val="65000"/>
                    <a:lumOff val="35000"/>
                  </a:schemeClr>
                </a:solidFill>
              </a:rPr>
              <a:t>マシュー</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17:</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今日のクイズ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ピーターがドルカスに来たとき、人々は悲しみました、そして彼らは彼に何を見せましたか？</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①</a:t>
            </a:r>
            <a:r xmlns:a="http://schemas.openxmlformats.org/drawingml/2006/main">
              <a:rPr lang="ja" altLang="ko-KR" sz="2800">
                <a:solidFill>
                  <a:schemeClr val="tx1">
                    <a:lumMod val="65000"/>
                    <a:lumOff val="35000"/>
                  </a:schemeClr>
                </a:solidFill>
              </a:rPr>
              <a:t>ドルカスが作った服。</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②</a:t>
            </a:r>
            <a:r xmlns:a="http://schemas.openxmlformats.org/drawingml/2006/main">
              <a:rPr lang="ja" altLang="ko-KR" sz="2800">
                <a:solidFill>
                  <a:schemeClr val="tx1">
                    <a:lumMod val="65000"/>
                    <a:lumOff val="35000"/>
                  </a:schemeClr>
                </a:solidFill>
              </a:rPr>
              <a:t>ドルカスが作ってくれた食事。</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③</a:t>
            </a:r>
            <a:r xmlns:a="http://schemas.openxmlformats.org/drawingml/2006/main">
              <a:rPr lang="ja" altLang="ko-KR" sz="2800">
                <a:solidFill>
                  <a:schemeClr val="tx1">
                    <a:lumMod val="65000"/>
                    <a:lumOff val="35000"/>
                  </a:schemeClr>
                </a:solidFill>
              </a:rPr>
              <a:t>ドルカスの息子</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④</a:t>
            </a:r>
            <a:r xmlns:a="http://schemas.openxmlformats.org/drawingml/2006/main">
              <a:rPr lang="ja" altLang="ko-KR" sz="2800">
                <a:solidFill>
                  <a:schemeClr val="tx1">
                    <a:lumMod val="65000"/>
                    <a:lumOff val="35000"/>
                  </a:schemeClr>
                </a:solidFill>
              </a:rPr>
              <a:t>ドルカスの手紙。</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rgbClr val="ff0000"/>
                </a:solidFill>
              </a:rPr>
              <a:t>①</a:t>
            </a:r>
            <a:r xmlns:a="http://schemas.openxmlformats.org/drawingml/2006/main">
              <a:rPr lang="ja" altLang="ko-KR" sz="2800">
                <a:solidFill>
                  <a:srgbClr val="ff0000"/>
                </a:solidFill>
              </a:rPr>
              <a:t>ドルカスが作った服。</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ja" altLang="ko-KR" sz="3600"/>
              <a:t>ピーターは彼ら全員を部屋から追い出しました。それから彼はひざまずいて祈りました。彼は死んだ女性の方を向いて、「タバサ、起きなさい」と言った。彼女は目を開けると、ピーターを見て立ち上がった。</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a" altLang="ko-KR" sz="2800">
                <a:solidFill>
                  <a:schemeClr val="tx1">
                    <a:lumMod val="65000"/>
                    <a:lumOff val="35000"/>
                  </a:schemeClr>
                </a:solidFill>
              </a:rPr>
              <a:t>行為</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9:</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ja" altLang="ko-KR" b="1">
                <a:solidFill>
                  <a:schemeClr val="tx1">
                    <a:lumMod val="50000"/>
                    <a:lumOff val="50000"/>
                  </a:schemeClr>
                </a:solidFill>
              </a:rPr>
              <a:t>No.94 神の言葉</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コルネリオ、救われた異邦人</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ja" altLang="ko-KR" sz="3600"/>
              <a:t>ペテロと一緒に来た割礼を受けた信者たちは、異邦人にも聖霊の賜物が注がれたことに驚いた。</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a" altLang="ko-KR" sz="2800">
                <a:solidFill>
                  <a:schemeClr val="tx1">
                    <a:lumMod val="65000"/>
                    <a:lumOff val="35000"/>
                  </a:schemeClr>
                </a:solidFill>
              </a:rPr>
              <a:t>使徒 10:</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ja" altLang="ko-KR" sz="2500">
                <a:solidFill>
                  <a:schemeClr val="tx1">
                    <a:lumMod val="65000"/>
                    <a:lumOff val="35000"/>
                  </a:schemeClr>
                </a:solidFill>
              </a:rPr>
              <a:t>カイサリアには、イタリア連隊として知られる部隊の百人隊長コルネリウスという男がいました。</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ja" altLang="ko-KR" sz="2500">
                <a:solidFill>
                  <a:schemeClr val="tx1">
                    <a:lumMod val="65000"/>
                    <a:lumOff val="35000"/>
                  </a:schemeClr>
                </a:solidFill>
              </a:rPr>
              <a:t>彼と彼の家族全員は敬虔で神を畏れていました。彼は困っている人たちに惜しみなく施し、定期的に神に祈りました。</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ある日、コルネリオは祈っているときに神の声を聞きました。 「人々をペテロという名前の人に送りなさい。」</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ja" altLang="ko-KR" sz="2400">
                <a:solidFill>
                  <a:schemeClr val="tx1">
                    <a:lumMod val="65000"/>
                    <a:lumOff val="35000"/>
                  </a:schemeClr>
                </a:solidFill>
              </a:rPr>
              <a:t>その時、ペテロも祈りの中で幻を見ました。神はユダヤ人が食べられない動物を天から彼に与え、食べるように命じました。</a:t>
            </a:r>
            <a:r xmlns:a="http://schemas.openxmlformats.org/drawingml/2006/main">
              <a:rPr lang="ja" altLang="en-US" sz="2400">
                <a:solidFill>
                  <a:schemeClr val="tx1">
                    <a:lumMod val="65000"/>
                    <a:lumOff val="35000"/>
                  </a:schemeClr>
                </a:solidFill>
              </a:rPr>
              <a:t> </a:t>
            </a:r>
            <a:r xmlns:a="http://schemas.openxmlformats.org/drawingml/2006/main">
              <a:rPr lang="ja" altLang="ko-KR" sz="2400">
                <a:solidFill>
                  <a:schemeClr val="tx1">
                    <a:lumMod val="65000"/>
                    <a:lumOff val="35000"/>
                  </a:schemeClr>
                </a:solidFill>
              </a:rPr>
              <a:t>「神が清めてくださった不純なものを、清いと呼んではなりません。」</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結局、ペテロはコルネリアスが遣わした者たちを追って、コルネリアスの家に行きました。</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ja" altLang="ko-KR" sz="2400">
                <a:solidFill>
                  <a:schemeClr val="tx1">
                    <a:lumMod val="65000"/>
                    <a:lumOff val="35000"/>
                  </a:schemeClr>
                </a:solidFill>
              </a:rPr>
              <a:t>ペテロはコルネリウスとその家族にイエスと福音を宣べ伝えました。その時、聖霊が彼らの上に降られました。彼はこれを見て気づきました。 「異邦人でもイエス様を信じれば救われるのです！」</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今日のレッスン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ja" altLang="ko-KR" sz="3400">
                <a:solidFill>
                  <a:schemeClr val="tx1">
                    <a:lumMod val="65000"/>
                    <a:lumOff val="35000"/>
                  </a:schemeClr>
                </a:solidFill>
              </a:rPr>
              <a:t>ペテロは、ユダヤ人だけがイエスを信じて救われると考えていました。</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ja" altLang="ko-KR" sz="3400">
                <a:solidFill>
                  <a:schemeClr val="tx1">
                    <a:lumMod val="65000"/>
                    <a:lumOff val="35000"/>
                  </a:schemeClr>
                </a:solidFill>
              </a:rPr>
              <a:t>しかし、神の福音には全世界の人々に差別はありません。</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ja" altLang="ko-KR" sz="3400">
                <a:solidFill>
                  <a:schemeClr val="tx1">
                    <a:lumMod val="65000"/>
                    <a:lumOff val="35000"/>
                  </a:schemeClr>
                </a:solidFill>
              </a:rPr>
              <a:t>私たちは世界中のすべての人が救われるように福音を宣べ伝えなければなりません。</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イエスはペテロ、ヤコブ、ヨハネを連れて、彼らだけで高い山に登らせました。</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ja" altLang="ko-KR" sz="3200"/>
              <a:t>イエスとは誰ですか？</a:t>
            </a:r>
            <a:r xmlns:a="http://schemas.openxmlformats.org/drawingml/2006/main">
              <a:rPr lang="j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ja" altLang="ko-KR" sz="3600">
                <a:solidFill>
                  <a:srgbClr val="0070c0"/>
                </a:solidFill>
              </a:rPr>
              <a:t>イエス..</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ja" altLang="ko-KR" sz="3600">
                <a:solidFill>
                  <a:schemeClr val="tx1">
                    <a:lumMod val="65000"/>
                    <a:lumOff val="35000"/>
                  </a:schemeClr>
                </a:solidFill>
              </a:rPr>
              <a:t>イエスは国籍や身分に関係なく、ご自分を信じるすべての人に救いを与えます。</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solidFill>
                  <a:srgbClr val="ff0000"/>
                </a:solidFill>
              </a:rPr>
              <a:t>今日のクイズ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ペテロは祈りながらどんな幻を見ましたか。</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①</a:t>
            </a:r>
            <a:r xmlns:a="http://schemas.openxmlformats.org/drawingml/2006/main">
              <a:rPr lang="ja" altLang="ko-KR" sz="2800">
                <a:solidFill>
                  <a:schemeClr val="tx1">
                    <a:lumMod val="65000"/>
                    <a:lumOff val="35000"/>
                  </a:schemeClr>
                </a:solidFill>
              </a:rPr>
              <a:t>天から降臨するイエス。</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②</a:t>
            </a:r>
            <a:r xmlns:a="http://schemas.openxmlformats.org/drawingml/2006/main">
              <a:rPr lang="ja" altLang="ko-KR" sz="2800">
                <a:solidFill>
                  <a:schemeClr val="tx1">
                    <a:lumMod val="65000"/>
                    <a:lumOff val="35000"/>
                  </a:schemeClr>
                </a:solidFill>
              </a:rPr>
              <a:t>天から聖書が降りてくる。</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③</a:t>
            </a:r>
            <a:r xmlns:a="http://schemas.openxmlformats.org/drawingml/2006/main">
              <a:rPr lang="ja" altLang="ko-KR" sz="2800">
                <a:solidFill>
                  <a:schemeClr val="tx1">
                    <a:lumMod val="65000"/>
                    <a:lumOff val="35000"/>
                  </a:schemeClr>
                </a:solidFill>
              </a:rPr>
              <a:t>天から舞い降りる天使たち。</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④</a:t>
            </a:r>
            <a:r xmlns:a="http://schemas.openxmlformats.org/drawingml/2006/main">
              <a:rPr lang="ja" altLang="ko-KR" sz="2800">
                <a:solidFill>
                  <a:schemeClr val="tx1">
                    <a:lumMod val="65000"/>
                    <a:lumOff val="35000"/>
                  </a:schemeClr>
                </a:solidFill>
              </a:rPr>
              <a:t>ユダヤ人が食べられない動物が天から降りてきた。</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rgbClr val="ff0000"/>
                </a:solidFill>
              </a:rPr>
              <a:t>④</a:t>
            </a:r>
            <a:r xmlns:a="http://schemas.openxmlformats.org/drawingml/2006/main">
              <a:rPr lang="ja" altLang="ko-KR" sz="2800">
                <a:solidFill>
                  <a:srgbClr val="ff0000"/>
                </a:solidFill>
              </a:rPr>
              <a:t>ユダヤ人が食べられない動物が天から降りてきた。</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ja" altLang="ko-KR" sz="3600"/>
              <a:t>ペテロと一緒に来た割礼を受けた信者たちは、異邦人にも聖霊の賜物が注がれたことに驚いた。</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a" altLang="ko-KR" sz="2800">
                <a:solidFill>
                  <a:schemeClr val="tx1">
                    <a:lumMod val="65000"/>
                    <a:lumOff val="35000"/>
                  </a:schemeClr>
                </a:solidFill>
              </a:rPr>
              <a:t>使徒 10:</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ja" altLang="ko-KR" b="1">
                <a:solidFill>
                  <a:schemeClr val="tx1">
                    <a:lumMod val="50000"/>
                    <a:lumOff val="50000"/>
                  </a:schemeClr>
                </a:solidFill>
              </a:rPr>
              <a:t>No.95 神の言葉</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賛美歌を歌う</a:t>
            </a:r>
            <a:endParaRPr xmlns:a="http://schemas.openxmlformats.org/drawingml/2006/main" lang="en-US" altLang="ko-KR" sz="4000"/>
          </a:p>
          <a:p>
            <a:pPr xmlns:a="http://schemas.openxmlformats.org/drawingml/2006/main" algn="ctr">
              <a:defRPr/>
            </a:pPr>
            <a:r xmlns:a="http://schemas.openxmlformats.org/drawingml/2006/main">
              <a:rPr lang="ja" altLang="ko-KR" sz="4000"/>
              <a:t>刑務所の中でも</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ja" altLang="ko-KR" sz="3600"/>
              <a:t>真夜中ごろ、パウロとシラスは神に祈り、賛美歌を歌い、他の囚人たちはそれを聞いていました。</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a" altLang="ko-KR" sz="2800">
                <a:solidFill>
                  <a:schemeClr val="tx1">
                    <a:lumMod val="65000"/>
                    <a:lumOff val="35000"/>
                  </a:schemeClr>
                </a:solidFill>
              </a:rPr>
              <a:t>行為</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16:</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パウロとシラスはフィリペで福音を宣べ伝えるために最善を尽くしました。しかし、それを嫌った人々がパウロとシラスを殴り、投獄しました。</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パウロとシラスは獄中でも祈り、神を賛美しました。刑務所にいた全員がこれに耳を傾けました。</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その時、突然大きな地震が起こり、刑務所の扉がすべて開いてしまいました。看守は囚人たちが逃げてしまったのではないかと非常に心配していました。</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ポールは叫びました。「心配しないでください。私たちはみんなここにいるよ！」 「先生、救われるためには何をしなければなりませんか？」看守は尋ねた。</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「主イエスを信じなさい。そうすればあなたもあなたの家族も救われます！」夜のその時間に、看守は彼らを連れて行き、彼らの傷を洗いました。それからすぐに彼と家族全員がバプテスマを受けました。</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そこで彼は彼らの前で変貌した。彼の顔は太陽のように輝き、服は光のように白くなりました。</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今日のレッスン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ja" altLang="ko-KR" sz="2900">
                <a:solidFill>
                  <a:schemeClr val="tx1">
                    <a:lumMod val="65000"/>
                    <a:lumOff val="35000"/>
                  </a:schemeClr>
                </a:solidFill>
              </a:rPr>
              <a:t>パウロとシラスは失望せずに祈り、賛美しました。</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ja" altLang="ko-KR" sz="2900">
                <a:solidFill>
                  <a:schemeClr val="tx1">
                    <a:lumMod val="65000"/>
                    <a:lumOff val="35000"/>
                  </a:schemeClr>
                </a:solidFill>
              </a:rPr>
              <a:t>たとえ彼らが撲殺されたとしても。</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ja" altLang="ko-KR" sz="2900">
                <a:solidFill>
                  <a:schemeClr val="tx1">
                    <a:lumMod val="65000"/>
                    <a:lumOff val="35000"/>
                  </a:schemeClr>
                </a:solidFill>
              </a:rPr>
              <a:t>そこで神は刑務所の扉を開け、彼らに福音を宣べ伝える機会を与えました。</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ja" altLang="ko-KR" sz="2900">
                <a:solidFill>
                  <a:schemeClr val="tx1">
                    <a:lumMod val="65000"/>
                    <a:lumOff val="35000"/>
                  </a:schemeClr>
                </a:solidFill>
              </a:rPr>
              <a:t>看守とその家族に。</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ja" altLang="ko-KR" sz="2900">
                <a:solidFill>
                  <a:schemeClr val="tx1">
                    <a:lumMod val="65000"/>
                    <a:lumOff val="35000"/>
                  </a:schemeClr>
                </a:solidFill>
              </a:rPr>
              <a:t>私たちも困る時があります。</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ja" altLang="ko-KR" sz="2900">
                <a:solidFill>
                  <a:schemeClr val="tx1">
                    <a:lumMod val="65000"/>
                    <a:lumOff val="35000"/>
                  </a:schemeClr>
                </a:solidFill>
              </a:rPr>
              <a:t>そして、もしあなたが自分を落ち込まずに祈りと賛美に移れば、神はあなたを救ってくださいます。</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ja" altLang="ko-KR" sz="2900">
                <a:solidFill>
                  <a:schemeClr val="tx1">
                    <a:lumMod val="65000"/>
                    <a:lumOff val="35000"/>
                  </a:schemeClr>
                </a:solidFill>
              </a:rPr>
              <a:t>驚くべき方法で。</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ja" altLang="ko-KR" sz="3200"/>
              <a:t>イエスとは誰ですか？</a:t>
            </a:r>
            <a:r xmlns:a="http://schemas.openxmlformats.org/drawingml/2006/main">
              <a:rPr lang="j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ja" altLang="ko-KR" sz="3600">
                <a:solidFill>
                  <a:srgbClr val="0070c0"/>
                </a:solidFill>
              </a:rPr>
              <a:t>イエス..</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ja" altLang="ko-KR" sz="3600">
                <a:solidFill>
                  <a:schemeClr val="tx1">
                    <a:lumMod val="65000"/>
                    <a:lumOff val="35000"/>
                  </a:schemeClr>
                </a:solidFill>
              </a:rPr>
              <a:t>イエスは私にあらゆる困難や困難を克服する力を与えてくださいます。</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今日のクイズ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パウロとシラスは刑務所で何をしましたか??</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①</a:t>
            </a:r>
            <a:r xmlns:a="http://schemas.openxmlformats.org/drawingml/2006/main">
              <a:rPr lang="ja" altLang="ko-KR" sz="2800">
                <a:solidFill>
                  <a:schemeClr val="tx1">
                    <a:lumMod val="65000"/>
                    <a:lumOff val="35000"/>
                  </a:schemeClr>
                </a:solidFill>
              </a:rPr>
              <a:t>彼らは泣いていました。</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②</a:t>
            </a:r>
            <a:r xmlns:a="http://schemas.openxmlformats.org/drawingml/2006/main">
              <a:rPr lang="ja" altLang="ko-KR" sz="2800">
                <a:solidFill>
                  <a:schemeClr val="tx1">
                    <a:lumMod val="65000"/>
                    <a:lumOff val="35000"/>
                  </a:schemeClr>
                </a:solidFill>
              </a:rPr>
              <a:t>彼らは命乞いをした。</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③</a:t>
            </a:r>
            <a:r xmlns:a="http://schemas.openxmlformats.org/drawingml/2006/main">
              <a:rPr lang="ja" altLang="ko-KR" sz="2800">
                <a:solidFill>
                  <a:schemeClr val="tx1">
                    <a:lumMod val="65000"/>
                    <a:lumOff val="35000"/>
                  </a:schemeClr>
                </a:solidFill>
              </a:rPr>
              <a:t>彼らはがっかりした。</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④</a:t>
            </a:r>
            <a:r xmlns:a="http://schemas.openxmlformats.org/drawingml/2006/main">
              <a:rPr lang="ja" altLang="ko-KR" sz="2800">
                <a:solidFill>
                  <a:schemeClr val="tx1">
                    <a:lumMod val="65000"/>
                    <a:lumOff val="35000"/>
                  </a:schemeClr>
                </a:solidFill>
              </a:rPr>
              <a:t>彼らは祈り、賛美歌を歌いました。</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rgbClr val="ff0000"/>
                </a:solidFill>
              </a:rPr>
              <a:t>④</a:t>
            </a:r>
            <a:r xmlns:a="http://schemas.openxmlformats.org/drawingml/2006/main">
              <a:rPr lang="ja" altLang="ko-KR" sz="2800">
                <a:solidFill>
                  <a:srgbClr val="ff0000"/>
                </a:solidFill>
              </a:rPr>
              <a:t>彼らは祈り、賛美歌を歌いました。</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ja" altLang="ko-KR" sz="3600"/>
              <a:t>真夜中ごろ、パウロとシラスは神に祈り、賛美歌を歌い、他の囚人たちはそれを聞いていました。</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a" altLang="ko-KR" sz="2800">
                <a:solidFill>
                  <a:schemeClr val="tx1">
                    <a:lumMod val="65000"/>
                    <a:lumOff val="35000"/>
                  </a:schemeClr>
                </a:solidFill>
              </a:rPr>
              <a:t>行為</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16:</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ja" altLang="ko-KR" b="1">
                <a:solidFill>
                  <a:schemeClr val="tx1">
                    <a:lumMod val="50000"/>
                    <a:lumOff val="50000"/>
                  </a:schemeClr>
                </a:solidFill>
              </a:rPr>
              <a:t>No.96 神の言葉</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パウロは王に福音を宣べ伝えました</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ja" altLang="ko-KR" sz="3600"/>
              <a:t>パウロは、「短い時間であっても、長い時間であっても、あなただけでなく、今日私の話を聞いているすべての人が、これらの鎖を除いて、私のようになるように神に祈ります。」と答えました。</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a" altLang="ko-KR" sz="2800">
                <a:solidFill>
                  <a:schemeClr val="tx1">
                    <a:lumMod val="65000"/>
                    <a:lumOff val="35000"/>
                  </a:schemeClr>
                </a:solidFill>
              </a:rPr>
              <a:t>行為</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26:</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パウロは福音を宣べ伝え、やがてエルサレムの囚人となりました。アグリッパ王は囚人パウロの罪について尋ねました。</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「あなたには自分のことを話す許可があります！」アグリッパはパウロに弁護を始める時間を与えた。</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パウロはその機会を利用して福音を宣べ伝えました。 「おお王よ、この鎖を除けば、あなたも私のようになってくれることを願っています！」</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王はパウロに何の罪も見つけませんでした。パウロはローマに行って皇帝に福音を宣べ伝えたかったのです。</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ちょうどそのとき、モーセとエリヤが彼らの前に現れ、イエスと話していました。</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結局、パウロはローマ皇帝に訴えました。パウロは囚人として船に乗り、ローマ皇帝のもとへ向かいました。</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今日のレッスン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ja" altLang="ko-KR" sz="3200">
                <a:solidFill>
                  <a:schemeClr val="tx1">
                    <a:lumMod val="65000"/>
                    <a:lumOff val="35000"/>
                  </a:schemeClr>
                </a:solidFill>
              </a:rPr>
              <a:t>パウロは囚人でしたが、誇らしげに福音を宣べ伝えました</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a" altLang="ko-KR" sz="3200">
                <a:solidFill>
                  <a:schemeClr val="tx1">
                    <a:lumMod val="65000"/>
                    <a:lumOff val="35000"/>
                  </a:schemeClr>
                </a:solidFill>
              </a:rPr>
              <a:t>自らの裁判を受ける王の前で。</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a" altLang="ko-KR" sz="3200">
                <a:solidFill>
                  <a:schemeClr val="tx1">
                    <a:lumMod val="65000"/>
                    <a:lumOff val="35000"/>
                  </a:schemeClr>
                </a:solidFill>
              </a:rPr>
              <a:t>それは彼が福音を恥じることはなく、それが誇り高い真理であると信じていたからです。</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a" altLang="ko-KR" sz="3200">
                <a:solidFill>
                  <a:schemeClr val="tx1">
                    <a:lumMod val="65000"/>
                    <a:lumOff val="35000"/>
                  </a:schemeClr>
                </a:solidFill>
              </a:rPr>
              <a:t>私たちは誰に出会っても、自信を持って勇気を持ってイエスの福音を宣べ伝えることができなければなりません。</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ja" altLang="ko-KR" sz="3200"/>
              <a:t>イエスとは誰ですか？</a:t>
            </a:r>
            <a:r xmlns:a="http://schemas.openxmlformats.org/drawingml/2006/main">
              <a:rPr lang="j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ja" altLang="ko-KR" sz="3600">
                <a:solidFill>
                  <a:srgbClr val="0070c0"/>
                </a:solidFill>
              </a:rPr>
              <a:t>イエス..</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ja" altLang="ko-KR" sz="3600">
                <a:solidFill>
                  <a:schemeClr val="tx1">
                    <a:lumMod val="65000"/>
                    <a:lumOff val="35000"/>
                  </a:schemeClr>
                </a:solidFill>
              </a:rPr>
              <a:t>イエスは世界で最も高い人よりもはるかに高い人です。</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今日のクイズ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パウロの裁判で王が彼に話す機会を与えたとき、パウロは何をしましたか?</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①</a:t>
            </a:r>
            <a:r xmlns:a="http://schemas.openxmlformats.org/drawingml/2006/main">
              <a:rPr lang="ja" altLang="ko-KR" sz="2800">
                <a:solidFill>
                  <a:schemeClr val="tx1">
                    <a:lumMod val="65000"/>
                    <a:lumOff val="35000"/>
                  </a:schemeClr>
                </a:solidFill>
              </a:rPr>
              <a:t>彼はイエスの福音を宣べ伝えました。</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②</a:t>
            </a:r>
            <a:r xmlns:a="http://schemas.openxmlformats.org/drawingml/2006/main">
              <a:rPr lang="ja" altLang="ko-KR" sz="2800">
                <a:solidFill>
                  <a:schemeClr val="tx1">
                    <a:lumMod val="65000"/>
                    <a:lumOff val="35000"/>
                  </a:schemeClr>
                </a:solidFill>
              </a:rPr>
              <a:t>彼は悪い人を非難した。</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③</a:t>
            </a:r>
            <a:r xmlns:a="http://schemas.openxmlformats.org/drawingml/2006/main">
              <a:rPr lang="ja" altLang="ko-KR" sz="2800">
                <a:solidFill>
                  <a:schemeClr val="tx1">
                    <a:lumMod val="65000"/>
                    <a:lumOff val="35000"/>
                  </a:schemeClr>
                </a:solidFill>
              </a:rPr>
              <a:t>彼は釈放を求めた。</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④</a:t>
            </a:r>
            <a:r xmlns:a="http://schemas.openxmlformats.org/drawingml/2006/main">
              <a:rPr lang="ja" altLang="ko-KR" sz="2800">
                <a:solidFill>
                  <a:schemeClr val="tx1">
                    <a:lumMod val="65000"/>
                    <a:lumOff val="35000"/>
                  </a:schemeClr>
                </a:solidFill>
              </a:rPr>
              <a:t>彼は祈り、賛美歌を歌いました。</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rgbClr val="ff0000"/>
                </a:solidFill>
              </a:rPr>
              <a:t>①</a:t>
            </a:r>
            <a:r xmlns:a="http://schemas.openxmlformats.org/drawingml/2006/main">
              <a:rPr lang="ja" altLang="ko-KR" sz="2800">
                <a:solidFill>
                  <a:srgbClr val="ff0000"/>
                </a:solidFill>
              </a:rPr>
              <a:t>彼はイエスの福音を宣べ伝えました。</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ja" altLang="ko-KR" sz="3600"/>
              <a:t>パウロは、「短い時間であっても、長い時間であっても、あなただけでなく、今日私の話を聞いているすべての人が、これらの鎖を除いて、私のようになるように神に祈ります。」と答えました。</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a" altLang="ko-KR" sz="2800">
                <a:solidFill>
                  <a:schemeClr val="tx1">
                    <a:lumMod val="65000"/>
                    <a:lumOff val="35000"/>
                  </a:schemeClr>
                </a:solidFill>
              </a:rPr>
              <a:t>行為</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26:</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ja" altLang="ko-KR" b="1">
                <a:solidFill>
                  <a:schemeClr val="tx1">
                    <a:lumMod val="50000"/>
                    <a:lumOff val="50000"/>
                  </a:schemeClr>
                </a:solidFill>
              </a:rPr>
              <a:t>No.97 神の言葉</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船が沈んでいる！</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ja" altLang="ko-KR" sz="3600"/>
              <a:t>そして、「恐れることはない、パウロ」と言いました。あなたはシーザーの前で裁判を受けなければなりません。そして神は、あなたとともに航海するすべての人々の命を慈しみ深くあなたに与えてくださいました。」</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a" altLang="ko-KR" sz="2800">
                <a:solidFill>
                  <a:schemeClr val="tx1">
                    <a:lumMod val="65000"/>
                    <a:lumOff val="35000"/>
                  </a:schemeClr>
                </a:solidFill>
              </a:rPr>
              <a:t>行為</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27:</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パウロは他の捕虜とともに船でローマに連れて行かれました。</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しかし、台風の影響で船は沈没の危機に瀕していた。誰もが恐怖に震えた。</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パウロは神に祈り、人々に告げました。 「怖がらないでください。神は誰も死なないとおっしゃいました。」</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雲からの声がこう言いました。「これは私の息子、私が愛する人です。彼と私はとても満足しています。彼の言うことを聞きなさい！"</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船は沈没しましたが、パウロが言ったように、住民は一人の死者も出すことなく全員が島に上陸することができました。</a:t>
            </a:r>
            <a:r xmlns:a="http://schemas.openxmlformats.org/drawingml/2006/main">
              <a:rPr lang="ja"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パウロは島でイエスを宣べ伝え、神に栄光を帰しました。</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今日のレッスン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ja" altLang="ko-KR" sz="3200">
                <a:solidFill>
                  <a:schemeClr val="tx1">
                    <a:lumMod val="65000"/>
                    <a:lumOff val="35000"/>
                  </a:schemeClr>
                </a:solidFill>
              </a:rPr>
              <a:t>パウロは、船が沈没しそうな危機のときでさえ、祈り、他の人を励ましました。</a:t>
            </a:r>
            <a:r xmlns:a="http://schemas.openxmlformats.org/drawingml/2006/main">
              <a:rPr lang="ja" altLang="en-US" sz="3200">
                <a:solidFill>
                  <a:schemeClr val="tx1">
                    <a:lumMod val="65000"/>
                    <a:lumOff val="35000"/>
                  </a:schemeClr>
                </a:solidFill>
              </a:rPr>
              <a:t> </a:t>
            </a:r>
            <a:r xmlns:a="http://schemas.openxmlformats.org/drawingml/2006/main">
              <a:rPr lang="ja" altLang="ko-KR" sz="3200">
                <a:solidFill>
                  <a:schemeClr val="tx1">
                    <a:lumMod val="65000"/>
                    <a:lumOff val="35000"/>
                  </a:schemeClr>
                </a:solidFill>
              </a:rPr>
              <a:t>結局全員救われましたが、</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a" altLang="ko-KR" sz="3200">
                <a:solidFill>
                  <a:schemeClr val="tx1">
                    <a:lumMod val="65000"/>
                    <a:lumOff val="35000"/>
                  </a:schemeClr>
                </a:solidFill>
              </a:rPr>
              <a:t>ポールが言ったように。</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a" altLang="ko-KR" sz="3200">
                <a:solidFill>
                  <a:schemeClr val="tx1">
                    <a:lumMod val="65000"/>
                    <a:lumOff val="35000"/>
                  </a:schemeClr>
                </a:solidFill>
              </a:rPr>
              <a:t>神の民は、祈りを通して神の旨を世界に伝え、神の救いの良い知らせを伝える責任があります。</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ja" altLang="ko-KR" sz="3200"/>
              <a:t>イエスとは誰ですか？</a:t>
            </a:r>
            <a:r xmlns:a="http://schemas.openxmlformats.org/drawingml/2006/main">
              <a:rPr lang="j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ja" altLang="ko-KR" sz="3600">
                <a:solidFill>
                  <a:srgbClr val="0070c0"/>
                </a:solidFill>
              </a:rPr>
              <a:t>イエス様は..</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ja" altLang="ko-KR" sz="3600">
                <a:solidFill>
                  <a:schemeClr val="tx1">
                    <a:lumMod val="65000"/>
                    <a:lumOff val="35000"/>
                  </a:schemeClr>
                </a:solidFill>
              </a:rPr>
              <a:t>イエスは世界のすべての生命の所有者です。彼の許可なしに死ぬものはありません。</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今日のクイズ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船が台風に遭遇したとき、ポールは何をしましたか。</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①</a:t>
            </a:r>
            <a:r xmlns:a="http://schemas.openxmlformats.org/drawingml/2006/main">
              <a:rPr lang="ja" altLang="ko-KR" sz="2800">
                <a:solidFill>
                  <a:schemeClr val="tx1">
                    <a:lumMod val="65000"/>
                    <a:lumOff val="35000"/>
                  </a:schemeClr>
                </a:solidFill>
              </a:rPr>
              <a:t>彼は泣きました。</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②</a:t>
            </a:r>
            <a:r xmlns:a="http://schemas.openxmlformats.org/drawingml/2006/main">
              <a:rPr lang="ja" altLang="ko-KR" sz="2800">
                <a:solidFill>
                  <a:schemeClr val="tx1">
                    <a:lumMod val="65000"/>
                    <a:lumOff val="35000"/>
                  </a:schemeClr>
                </a:solidFill>
              </a:rPr>
              <a:t>彼は海に飛び込みました。</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③</a:t>
            </a:r>
            <a:r xmlns:a="http://schemas.openxmlformats.org/drawingml/2006/main">
              <a:rPr lang="ja" altLang="ko-KR" sz="2800">
                <a:solidFill>
                  <a:schemeClr val="tx1">
                    <a:lumMod val="65000"/>
                    <a:lumOff val="35000"/>
                  </a:schemeClr>
                </a:solidFill>
              </a:rPr>
              <a:t>彼はパイロットと戦った。</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④</a:t>
            </a:r>
            <a:r xmlns:a="http://schemas.openxmlformats.org/drawingml/2006/main">
              <a:rPr lang="ja" altLang="ko-KR" sz="2800">
                <a:solidFill>
                  <a:schemeClr val="tx1">
                    <a:lumMod val="65000"/>
                    <a:lumOff val="35000"/>
                  </a:schemeClr>
                </a:solidFill>
              </a:rPr>
              <a:t>彼は神に祈りました。</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rgbClr val="ff0000"/>
                </a:solidFill>
              </a:rPr>
              <a:t>④</a:t>
            </a:r>
            <a:r xmlns:a="http://schemas.openxmlformats.org/drawingml/2006/main">
              <a:rPr lang="ja" altLang="ko-KR" sz="2800">
                <a:solidFill>
                  <a:srgbClr val="ff0000"/>
                </a:solidFill>
              </a:rPr>
              <a:t>彼は神に祈りました。</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ja" altLang="ko-KR" sz="3600"/>
              <a:t>そして、「恐れることはない、パウロ」と言いました。あなたはシーザーの前で裁判を受けなければなりません。そして神は、あなたとともに航海するすべての人々の命を慈しみ深くあなたに与えてくださいました。」</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a" altLang="ko-KR" sz="2800">
                <a:solidFill>
                  <a:schemeClr val="tx1">
                    <a:lumMod val="65000"/>
                    <a:lumOff val="35000"/>
                  </a:schemeClr>
                </a:solidFill>
              </a:rPr>
              <a:t>行為</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27:</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ja" altLang="ko-KR" b="1">
                <a:solidFill>
                  <a:schemeClr val="tx1">
                    <a:lumMod val="50000"/>
                    <a:lumOff val="50000"/>
                  </a:schemeClr>
                </a:solidFill>
              </a:rPr>
              <a:t>No.98 神の言葉</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オネシモに対するパウロの嘆願</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ja" altLang="ko-KR" sz="3600"/>
              <a:t>私が鎖につながれていた間に私の息子となった息子オネシモのことをあなたに訴えます。</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a" altLang="ko-KR" sz="2800">
                <a:solidFill>
                  <a:schemeClr val="tx1">
                    <a:lumMod val="65000"/>
                    <a:lumOff val="35000"/>
                  </a:schemeClr>
                </a:solidFill>
              </a:rPr>
              <a:t>フィレモン</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オネシモはピレモンの僕でした。しかし彼は主人の許可を得ずにこっそりローマへ逃亡しました。</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オネシモはローマで投獄されていたパウロに会いました。パウロは彼に福音を宣べ伝え、彼はイエスを信じるようになりました。</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これを聞くと、彼らは恐怖のあまり、地面にひれ伏しました。イエスは「恐れるな」と言われました。彼らが見上げると、イエスのほかには誰も見えませんでした。</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パウロはオネシモに、主人であるフィレモンのところに戻って許しを請うように言いました。そしてパウロはオネシモに、イエスを信じる者として生きるように言いました。</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オネシモは心配していました。なぜならその時、逃亡した使用人は飼い主によって殺されたからだ。</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パウロはオネシモを許してもらうために主人フィレモンに手紙を書きました。この手紙は聖書では「フィレモン」です。</a:t>
            </a:r>
            <a:r xmlns:a="http://schemas.openxmlformats.org/drawingml/2006/main">
              <a:rPr lang="j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今日のレッスン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ja" altLang="ko-KR" sz="3200">
                <a:solidFill>
                  <a:schemeClr val="tx1">
                    <a:lumMod val="65000"/>
                    <a:lumOff val="35000"/>
                  </a:schemeClr>
                </a:solidFill>
              </a:rPr>
              <a:t>パウロはオネシモとフィレモンの壊れた関係を再び結びつけました。オネシモはピレモンに許しを求め、ピレモンはオネシモを許しました。</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a" altLang="ko-KR" sz="3200">
                <a:solidFill>
                  <a:schemeClr val="tx1">
                    <a:lumMod val="65000"/>
                    <a:lumOff val="35000"/>
                  </a:schemeClr>
                </a:solidFill>
              </a:rPr>
              <a:t>私たちは何か間違ったことをした場合は許しを求めなければなりません。</a:t>
            </a:r>
            <a:r xmlns:a="http://schemas.openxmlformats.org/drawingml/2006/main">
              <a:rPr lang="ja" altLang="en-US" sz="3200">
                <a:solidFill>
                  <a:schemeClr val="tx1">
                    <a:lumMod val="65000"/>
                    <a:lumOff val="35000"/>
                  </a:schemeClr>
                </a:solidFill>
              </a:rPr>
              <a:t> </a:t>
            </a:r>
            <a:r xmlns:a="http://schemas.openxmlformats.org/drawingml/2006/main">
              <a:rPr lang="ja" altLang="ko-KR" sz="3200">
                <a:solidFill>
                  <a:schemeClr val="tx1">
                    <a:lumMod val="65000"/>
                    <a:lumOff val="35000"/>
                  </a:schemeClr>
                </a:solidFill>
              </a:rPr>
              <a:t>そして、もし誰かが私たちに悪いことをしたなら、私たちは彼らを赦さなければなりません。</a:t>
            </a:r>
            <a:r xmlns:a="http://schemas.openxmlformats.org/drawingml/2006/main">
              <a:rPr lang="ja" altLang="en-US" sz="3200">
                <a:solidFill>
                  <a:schemeClr val="tx1">
                    <a:lumMod val="65000"/>
                    <a:lumOff val="35000"/>
                  </a:schemeClr>
                </a:solidFill>
              </a:rPr>
              <a:t> </a:t>
            </a:r>
            <a:r xmlns:a="http://schemas.openxmlformats.org/drawingml/2006/main">
              <a:rPr lang="ja" altLang="ko-KR" sz="3200">
                <a:solidFill>
                  <a:schemeClr val="tx1">
                    <a:lumMod val="65000"/>
                    <a:lumOff val="35000"/>
                  </a:schemeClr>
                </a:solidFill>
              </a:rPr>
              <a:t>それが人々がイエスを信じることです。</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ja" altLang="ko-KR" sz="3200"/>
              <a:t>イエスとは誰ですか？</a:t>
            </a:r>
            <a:r xmlns:a="http://schemas.openxmlformats.org/drawingml/2006/main">
              <a:rPr lang="j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ja" altLang="ko-KR" sz="3600">
                <a:solidFill>
                  <a:srgbClr val="0070c0"/>
                </a:solidFill>
              </a:rPr>
              <a:t>イエス..</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ja" altLang="ko-KR" sz="3600">
                <a:solidFill>
                  <a:schemeClr val="tx1">
                    <a:lumMod val="65000"/>
                    <a:lumOff val="35000"/>
                  </a:schemeClr>
                </a:solidFill>
              </a:rPr>
              <a:t>イエスは争いや衝突があるところに平和と和解をもたらします。</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今日のクイズ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オネシモが飼い主ピレモンから逃げたときにローマで出会った人は誰ですか?</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①</a:t>
            </a:r>
            <a:r xmlns:a="http://schemas.openxmlformats.org/drawingml/2006/main">
              <a:rPr lang="ja" altLang="ko-KR" sz="2800">
                <a:solidFill>
                  <a:schemeClr val="tx1">
                    <a:lumMod val="65000"/>
                    <a:lumOff val="35000"/>
                  </a:schemeClr>
                </a:solidFill>
              </a:rPr>
              <a:t>ピーター</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②</a:t>
            </a:r>
            <a:r xmlns:a="http://schemas.openxmlformats.org/drawingml/2006/main">
              <a:rPr lang="ja" altLang="ko-KR" sz="2800">
                <a:solidFill>
                  <a:schemeClr val="tx1">
                    <a:lumMod val="65000"/>
                    <a:lumOff val="35000"/>
                  </a:schemeClr>
                </a:solidFill>
              </a:rPr>
              <a:t>ジョン</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③</a:t>
            </a:r>
            <a:r xmlns:a="http://schemas.openxmlformats.org/drawingml/2006/main">
              <a:rPr lang="ja" altLang="ko-KR" sz="2800">
                <a:solidFill>
                  <a:schemeClr val="tx1">
                    <a:lumMod val="65000"/>
                    <a:lumOff val="35000"/>
                  </a:schemeClr>
                </a:solidFill>
              </a:rPr>
              <a:t>バルナバス</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④</a:t>
            </a:r>
            <a:r xmlns:a="http://schemas.openxmlformats.org/drawingml/2006/main">
              <a:rPr lang="ja" altLang="ko-KR" sz="2800">
                <a:solidFill>
                  <a:schemeClr val="tx1">
                    <a:lumMod val="65000"/>
                    <a:lumOff val="35000"/>
                  </a:schemeClr>
                </a:solidFill>
              </a:rPr>
              <a:t>ポール</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rgbClr val="ff0000"/>
                </a:solidFill>
              </a:rPr>
              <a:t>④</a:t>
            </a:r>
            <a:r xmlns:a="http://schemas.openxmlformats.org/drawingml/2006/main">
              <a:rPr lang="ja" altLang="ko-KR" sz="2800">
                <a:solidFill>
                  <a:srgbClr val="ff0000"/>
                </a:solidFill>
              </a:rPr>
              <a:t>ポール</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ja" altLang="ko-KR" sz="3600"/>
              <a:t>私が鎖につながれていた間に私の息子となった息子オネシモのことをあなたに訴えます。</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a" altLang="ko-KR" sz="2800">
                <a:solidFill>
                  <a:schemeClr val="tx1">
                    <a:lumMod val="65000"/>
                    <a:lumOff val="35000"/>
                  </a:schemeClr>
                </a:solidFill>
              </a:rPr>
              <a:t>フィレモン</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ja" altLang="ko-KR" b="1">
                <a:solidFill>
                  <a:schemeClr val="tx1">
                    <a:lumMod val="50000"/>
                    <a:lumOff val="50000"/>
                  </a:schemeClr>
                </a:solidFill>
              </a:rPr>
              <a:t>No.99 神の言葉</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テモテ、パウロの弟子</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ja" altLang="ko-KR" sz="3600"/>
              <a:t>私はあなたの誠実な信仰を思い出しました。その信仰は最初あなたの祖母ロイスと母親ユーニスの中に生きていましたが、今ではあなたの中にも生きていると私は確信しています。</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a" altLang="ko-KR" sz="2800">
                <a:solidFill>
                  <a:schemeClr val="tx1">
                    <a:lumMod val="65000"/>
                    <a:lumOff val="35000"/>
                  </a:schemeClr>
                </a:solidFill>
              </a:rPr>
              <a:t>2ティモシー</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4:</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パウロにはテモテという弟子がいました。テモテは少年の頃からパウロと一緒に宣教者として働いてきました。</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ja" sz="3200">
                <a:solidFill>
                  <a:schemeClr val="tx1">
                    <a:lumMod val="65000"/>
                    <a:lumOff val="35000"/>
                  </a:schemeClr>
                </a:solidFill>
              </a:rPr>
              <a:t>二人の息子を持つ男がいました。次男は父親に、自分の財産の分け前を事前に渡してほしいと頼んだ。</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今日のレッスン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ja" sz="3600">
                <a:solidFill>
                  <a:schemeClr val="tx1">
                    <a:lumMod val="65000"/>
                    <a:lumOff val="35000"/>
                  </a:schemeClr>
                </a:solidFill>
              </a:rPr>
              <a:t>イエスは人間の姿でこの地上に来られましたが、同時に神でもあります。</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ja" sz="3600">
                <a:solidFill>
                  <a:schemeClr val="tx1">
                    <a:lumMod val="65000"/>
                    <a:lumOff val="35000"/>
                  </a:schemeClr>
                </a:solidFill>
              </a:rPr>
              <a:t>神が山で弟子たちに命じられたように、</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ja" sz="3600">
                <a:solidFill>
                  <a:schemeClr val="tx1">
                    <a:lumMod val="65000"/>
                    <a:lumOff val="35000"/>
                  </a:schemeClr>
                </a:solidFill>
              </a:rPr>
              <a:t>私たちはイエスを神の子として信じ、彼の言葉に注意深く耳を傾けなければなりません。</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獄中にいたパウロは、自分の死期が近づいていることを知り、愛する弟子テモテに手紙を書きました。</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その手紙には、テモテが教会の牧師として信者たちにどのように教えるべきかが書かれていました。</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テモテと信者たちはパウロの手紙を読み、迫害されても最後まで信仰を失わないことを決意しました。</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こうしてパウロの信仰は弟子テモテに受け継がれ、そして再び諸教会に受け継がれました。</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今日のレッスン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ja" altLang="ko-KR" sz="3600">
                <a:solidFill>
                  <a:schemeClr val="tx1">
                    <a:lumMod val="65000"/>
                    <a:lumOff val="35000"/>
                  </a:schemeClr>
                </a:solidFill>
              </a:rPr>
              <a:t>私たちに福音を宣べ伝えた伝道者と神の言葉を教えてくれた教師のおかげで、私たちの信仰と教会は成長してきました。</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ja" altLang="ko-KR" sz="3600">
                <a:solidFill>
                  <a:schemeClr val="tx1">
                    <a:lumMod val="65000"/>
                    <a:lumOff val="35000"/>
                  </a:schemeClr>
                </a:solidFill>
              </a:rPr>
              <a:t>今、私たちは自分たちの信仰を伝え、私たちが学んだ神の言葉を彼らに教えなければなりません。</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ja" altLang="ko-KR" sz="3200"/>
              <a:t>イエスとは誰ですか？</a:t>
            </a:r>
            <a:r xmlns:a="http://schemas.openxmlformats.org/drawingml/2006/main">
              <a:rPr lang="j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ja" altLang="ko-KR" sz="3600">
                <a:solidFill>
                  <a:srgbClr val="0070c0"/>
                </a:solidFill>
              </a:rPr>
              <a:t>イエス様は..</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ja" altLang="ko-KR" sz="3600">
                <a:solidFill>
                  <a:schemeClr val="tx1">
                    <a:lumMod val="65000"/>
                    <a:lumOff val="35000"/>
                  </a:schemeClr>
                </a:solidFill>
              </a:rPr>
              <a:t>イエスは復活し、イエスを信じる教会と信者とともに永遠に生きておられます。</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今日のクイズ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パウロは死の日が近づいたとき、誰に宛てて手紙を書きましたか。</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①</a:t>
            </a:r>
            <a:r xmlns:a="http://schemas.openxmlformats.org/drawingml/2006/main">
              <a:rPr lang="ja" altLang="ko-KR" sz="2800">
                <a:solidFill>
                  <a:schemeClr val="tx1">
                    <a:lumMod val="65000"/>
                    <a:lumOff val="35000"/>
                  </a:schemeClr>
                </a:solidFill>
              </a:rPr>
              <a:t>ルーク</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②</a:t>
            </a:r>
            <a:r xmlns:a="http://schemas.openxmlformats.org/drawingml/2006/main">
              <a:rPr lang="ja" altLang="ko-KR" sz="2800">
                <a:solidFill>
                  <a:schemeClr val="tx1">
                    <a:lumMod val="65000"/>
                    <a:lumOff val="35000"/>
                  </a:schemeClr>
                </a:solidFill>
              </a:rPr>
              <a:t>マーク</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③</a:t>
            </a:r>
            <a:r xmlns:a="http://schemas.openxmlformats.org/drawingml/2006/main">
              <a:rPr lang="ja" altLang="ko-KR" sz="2800">
                <a:solidFill>
                  <a:schemeClr val="tx1">
                    <a:lumMod val="65000"/>
                    <a:lumOff val="35000"/>
                  </a:schemeClr>
                </a:solidFill>
              </a:rPr>
              <a:t>ティモシー</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④</a:t>
            </a:r>
            <a:r xmlns:a="http://schemas.openxmlformats.org/drawingml/2006/main">
              <a:rPr lang="ja" altLang="ko-KR" sz="2800">
                <a:solidFill>
                  <a:schemeClr val="tx1">
                    <a:lumMod val="65000"/>
                    <a:lumOff val="35000"/>
                  </a:schemeClr>
                </a:solidFill>
              </a:rPr>
              <a:t>サイラス</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rgbClr val="ff0000"/>
                </a:solidFill>
              </a:rPr>
              <a:t>③</a:t>
            </a:r>
            <a:r xmlns:a="http://schemas.openxmlformats.org/drawingml/2006/main">
              <a:rPr lang="ja" altLang="ko-KR" sz="2800">
                <a:solidFill>
                  <a:srgbClr val="ff0000"/>
                </a:solidFill>
              </a:rPr>
              <a:t>ティモシー</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ja" altLang="ko-KR" sz="3600"/>
              <a:t>私はあなたの誠実な信仰を思い出しました。それは最初あなたの祖母ロイスとあなたの母親ユーニスの中に生きていましたが、今ではあなたの中にも生きていると私は確信しています。</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a" altLang="ko-KR" sz="2800">
                <a:solidFill>
                  <a:schemeClr val="tx1">
                    <a:lumMod val="65000"/>
                    <a:lumOff val="35000"/>
                  </a:schemeClr>
                </a:solidFill>
              </a:rPr>
              <a:t>2ティモシー</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4:</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ja" altLang="ko-KR" b="1">
                <a:solidFill>
                  <a:schemeClr val="tx1">
                    <a:lumMod val="50000"/>
                    <a:lumOff val="50000"/>
                  </a:schemeClr>
                </a:solidFill>
              </a:rPr>
              <a:t>No.100 神の言葉</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ジョンは驚くべき光景を見た</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ja" altLang="ko-KR" sz="3600"/>
              <a:t>これらのことを証言する人は、「そうです、私はすぐに行きます」と言います。アーメン。来てください、主イエスよ。</a:t>
            </a:r>
            <a:endParaRPr xmlns:a="http://schemas.openxmlformats.org/drawingml/2006/main" lang="en-US" altLang="ko-KR" sz="3600"/>
          </a:p>
          <a:p>
            <a:pPr xmlns:a="http://schemas.openxmlformats.org/drawingml/2006/main" lvl="0">
              <a:defRPr/>
            </a:pPr>
            <a:r xmlns:a="http://schemas.openxmlformats.org/drawingml/2006/main">
              <a:rPr lang="ja"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a" altLang="ko-KR" sz="2800">
                <a:solidFill>
                  <a:schemeClr val="tx1">
                    <a:lumMod val="65000"/>
                    <a:lumOff val="35000"/>
                  </a:schemeClr>
                </a:solidFill>
              </a:rPr>
              <a:t>啓示</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22:</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ja" sz="3200"/>
              <a:t>イエスとは誰ですか？</a:t>
            </a:r>
            <a:r xmlns:a="http://schemas.openxmlformats.org/drawingml/2006/main">
              <a:rPr altLang="en-US" lang="j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rgbClr val="0070c0"/>
                </a:solidFill>
              </a:rPr>
              <a:t>イエス様は..</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イエス様は、栄光の姿で美しく輝いておられるお方です。</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教会への迫害は日に日に悪化していきました。弟子たちはみな信仰を守りながら殉教し、ヨハネは一人パトモス島に閉じ込められました。</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ある日、彼はラッパのような大きな声を聞きました。「見たことを巻物に書いて、七つの教会に送りなさい」。</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ヨハネもイエスを見ました。イエスは全世界の権力を持った王の姿でした。</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ジョンは新しい空と、やがて来る新しい土地を見た。何も悪いことはなく、悲しみもなく、神とともに常に幸福が存在します。</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ヨハネはこれらすべての幻を書き、教会に送りました。 「信仰を保ちなさい。主は再び来られるからです。」これは聖書の最後の書、黙示録です</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今日のレッスン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ja" altLang="ko-KR" sz="3200">
                <a:solidFill>
                  <a:schemeClr val="tx1">
                    <a:lumMod val="65000"/>
                    <a:lumOff val="35000"/>
                  </a:schemeClr>
                </a:solidFill>
              </a:rPr>
              <a:t>イエスは再びこの地上に戻って来られます</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a" altLang="ko-KR" sz="3200">
                <a:solidFill>
                  <a:schemeClr val="tx1">
                    <a:lumMod val="65000"/>
                    <a:lumOff val="35000"/>
                  </a:schemeClr>
                </a:solidFill>
              </a:rPr>
              <a:t>いつか裁判官として。</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a" altLang="ko-KR" sz="3200">
                <a:solidFill>
                  <a:schemeClr val="tx1">
                    <a:lumMod val="65000"/>
                    <a:lumOff val="35000"/>
                  </a:schemeClr>
                </a:solidFill>
              </a:rPr>
              <a:t>当時、信じなかった人たちは、</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a" altLang="ko-KR" sz="3200">
                <a:solidFill>
                  <a:schemeClr val="tx1">
                    <a:lumMod val="65000"/>
                    <a:lumOff val="35000"/>
                  </a:schemeClr>
                </a:solidFill>
              </a:rPr>
              <a:t>イエスにあって永遠に苦しみ、</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a" altLang="ko-KR" sz="3200">
                <a:solidFill>
                  <a:schemeClr val="tx1">
                    <a:lumMod val="65000"/>
                    <a:lumOff val="35000"/>
                  </a:schemeClr>
                </a:solidFill>
              </a:rPr>
              <a:t>イエスを信じる人は楽しむでしょう</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a" altLang="ko-KR" sz="3200">
                <a:solidFill>
                  <a:schemeClr val="tx1">
                    <a:lumMod val="65000"/>
                    <a:lumOff val="35000"/>
                  </a:schemeClr>
                </a:solidFill>
              </a:rPr>
              <a:t>幸福とともに永遠の命を。</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a" altLang="ko-KR" sz="3200">
                <a:solidFill>
                  <a:schemeClr val="tx1">
                    <a:lumMod val="65000"/>
                    <a:lumOff val="35000"/>
                  </a:schemeClr>
                </a:solidFill>
              </a:rPr>
              <a:t>イエスが再び来られるのを待っていますか？</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ja" altLang="ko-KR" sz="3200">
                <a:solidFill>
                  <a:schemeClr val="tx1">
                    <a:lumMod val="65000"/>
                    <a:lumOff val="35000"/>
                  </a:schemeClr>
                </a:solidFill>
              </a:rPr>
              <a:t>私たちはその希望を失ってはなりません、私たちはこの地球への信仰を最後まで持ち続けなければなりません</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ja" altLang="ko-KR" sz="3200"/>
              <a:t>イエスとは誰ですか？</a:t>
            </a:r>
            <a:r xmlns:a="http://schemas.openxmlformats.org/drawingml/2006/main">
              <a:rPr lang="j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ja" altLang="ko-KR" sz="3600">
                <a:solidFill>
                  <a:srgbClr val="0070c0"/>
                </a:solidFill>
              </a:rPr>
              <a:t>イエス..</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ja" altLang="ko-KR" sz="3600">
                <a:solidFill>
                  <a:schemeClr val="tx1">
                    <a:lumMod val="65000"/>
                    <a:lumOff val="35000"/>
                  </a:schemeClr>
                </a:solidFill>
              </a:rPr>
              <a:t>イエスは王として再びこの地上に来られ、すべてを裁き、永遠にすべてを支配されます。</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今日のクイズ</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弟子ヨハネが監禁された島の名前は何ですか?</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①</a:t>
            </a:r>
            <a:r xmlns:a="http://schemas.openxmlformats.org/drawingml/2006/main">
              <a:rPr lang="ja" altLang="ko-KR" sz="2800">
                <a:solidFill>
                  <a:schemeClr val="tx1">
                    <a:lumMod val="65000"/>
                    <a:lumOff val="35000"/>
                  </a:schemeClr>
                </a:solidFill>
              </a:rPr>
              <a:t>マルタ</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②</a:t>
            </a:r>
            <a:r xmlns:a="http://schemas.openxmlformats.org/drawingml/2006/main">
              <a:rPr lang="ja" altLang="ko-KR" sz="2800">
                <a:solidFill>
                  <a:schemeClr val="tx1">
                    <a:lumMod val="65000"/>
                    <a:lumOff val="35000"/>
                  </a:schemeClr>
                </a:solidFill>
              </a:rPr>
              <a:t>ハワイ</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③</a:t>
            </a:r>
            <a:r xmlns:a="http://schemas.openxmlformats.org/drawingml/2006/main">
              <a:rPr lang="ja" altLang="ko-KR" sz="2800">
                <a:solidFill>
                  <a:schemeClr val="tx1">
                    <a:lumMod val="65000"/>
                    <a:lumOff val="35000"/>
                  </a:schemeClr>
                </a:solidFill>
              </a:rPr>
              <a:t>キティム</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chemeClr val="tx1">
                    <a:lumMod val="65000"/>
                    <a:lumOff val="35000"/>
                  </a:schemeClr>
                </a:solidFill>
              </a:rPr>
              <a:t>④</a:t>
            </a:r>
            <a:r xmlns:a="http://schemas.openxmlformats.org/drawingml/2006/main">
              <a:rPr lang="ja" altLang="ko-KR" sz="2800">
                <a:solidFill>
                  <a:schemeClr val="tx1">
                    <a:lumMod val="65000"/>
                    <a:lumOff val="35000"/>
                  </a:schemeClr>
                </a:solidFill>
              </a:rPr>
              <a:t>パトモス島</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ja" altLang="en-US" sz="2800">
                <a:solidFill>
                  <a:srgbClr val="ff0000"/>
                </a:solidFill>
              </a:rPr>
              <a:t>④</a:t>
            </a:r>
            <a:r xmlns:a="http://schemas.openxmlformats.org/drawingml/2006/main">
              <a:rPr lang="ja" altLang="ko-KR" sz="2800">
                <a:solidFill>
                  <a:srgbClr val="ff0000"/>
                </a:solidFill>
              </a:rPr>
              <a:t>パトモス島</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ja" altLang="ko-KR" sz="4000"/>
              <a:t>今日の言葉</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ja" altLang="ko-KR" sz="3600"/>
              <a:t>これらのことを証言する人は、「そうです、私はすぐに行きます」と言います。アーメン。来てください、主イエスよ。</a:t>
            </a:r>
            <a:endParaRPr xmlns:a="http://schemas.openxmlformats.org/drawingml/2006/main" lang="en-US" altLang="ko-KR" sz="3600"/>
          </a:p>
          <a:p>
            <a:pPr xmlns:a="http://schemas.openxmlformats.org/drawingml/2006/main" lvl="0">
              <a:defRPr/>
            </a:pPr>
            <a:r xmlns:a="http://schemas.openxmlformats.org/drawingml/2006/main">
              <a:rPr lang="ja"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ja" altLang="ko-KR" sz="2800">
                <a:solidFill>
                  <a:schemeClr val="tx1">
                    <a:lumMod val="65000"/>
                    <a:lumOff val="35000"/>
                  </a:schemeClr>
                </a:solidFill>
              </a:rPr>
              <a:t>啓示</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22:</a:t>
            </a:r>
            <a:r xmlns:a="http://schemas.openxmlformats.org/drawingml/2006/main">
              <a:rPr lang="ja" altLang="en-US" sz="2800">
                <a:solidFill>
                  <a:schemeClr val="tx1">
                    <a:lumMod val="65000"/>
                    <a:lumOff val="35000"/>
                  </a:schemeClr>
                </a:solidFill>
              </a:rPr>
              <a:t> </a:t>
            </a:r>
            <a:r xmlns:a="http://schemas.openxmlformats.org/drawingml/2006/main">
              <a:rPr lang="ja"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a:t>
            </a:r>
            <a:r xmlns:a="http://schemas.openxmlformats.org/drawingml/2006/main">
              <a:rPr altLang="en-US" lang="ja" sz="4000">
                <a:solidFill>
                  <a:srgbClr val="ff0000"/>
                </a:solidFill>
              </a:rPr>
              <a:t> </a:t>
            </a:r>
            <a:r xmlns:a="http://schemas.openxmlformats.org/drawingml/2006/main">
              <a:rPr altLang="ko-KR" lang="ja" sz="4000">
                <a:solidFill>
                  <a:srgbClr val="ff0000"/>
                </a:solidFill>
              </a:rPr>
              <a:t>クイズ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ja" sz="3200">
                <a:solidFill>
                  <a:schemeClr val="tx1">
                    <a:lumMod val="65000"/>
                    <a:lumOff val="35000"/>
                  </a:schemeClr>
                </a:solidFill>
              </a:rPr>
              <a:t>イエスの変容を見なかった人がいるだろうか？</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①</a:t>
            </a:r>
            <a:r xmlns:a="http://schemas.openxmlformats.org/drawingml/2006/main">
              <a:rPr altLang="ko-KR" lang="ja" sz="2800">
                <a:solidFill>
                  <a:schemeClr val="tx1">
                    <a:lumMod val="65000"/>
                    <a:lumOff val="35000"/>
                  </a:schemeClr>
                </a:solidFill>
              </a:rPr>
              <a:t>ピーター</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②</a:t>
            </a:r>
            <a:r xmlns:a="http://schemas.openxmlformats.org/drawingml/2006/main">
              <a:rPr altLang="ko-KR" lang="ja" sz="2800">
                <a:solidFill>
                  <a:schemeClr val="tx1">
                    <a:lumMod val="65000"/>
                    <a:lumOff val="35000"/>
                  </a:schemeClr>
                </a:solidFill>
              </a:rPr>
              <a:t>ジェームス</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③</a:t>
            </a:r>
            <a:r xmlns:a="http://schemas.openxmlformats.org/drawingml/2006/main">
              <a:rPr altLang="ko-KR" lang="ja" sz="2800">
                <a:solidFill>
                  <a:schemeClr val="tx1">
                    <a:lumMod val="65000"/>
                    <a:lumOff val="35000"/>
                  </a:schemeClr>
                </a:solidFill>
              </a:rPr>
              <a:t>ジョン</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④</a:t>
            </a:r>
            <a:r xmlns:a="http://schemas.openxmlformats.org/drawingml/2006/main">
              <a:rPr altLang="ko-KR" lang="ja" sz="2800">
                <a:solidFill>
                  <a:schemeClr val="tx1">
                    <a:lumMod val="65000"/>
                    <a:lumOff val="35000"/>
                  </a:schemeClr>
                </a:solidFill>
              </a:rPr>
              <a:t>トーマス</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rgbClr val="ff0000"/>
                </a:solidFill>
              </a:rPr>
              <a:t>④</a:t>
            </a:r>
            <a:r xmlns:a="http://schemas.openxmlformats.org/drawingml/2006/main">
              <a:rPr altLang="ko-KR" lang="ja" sz="2800">
                <a:solidFill>
                  <a:srgbClr val="ff0000"/>
                </a:solidFill>
              </a:rPr>
              <a:t>トーマス</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今日の言葉</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ja" sz="3600"/>
              <a:t>そこで彼は彼らの前で変貌した。彼の顔は太陽のように輝き、服は光のように白くなりました。</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ja" sz="2800">
                <a:solidFill>
                  <a:schemeClr val="tx1">
                    <a:lumMod val="65000"/>
                    <a:lumOff val="35000"/>
                  </a:schemeClr>
                </a:solidFill>
              </a:rPr>
              <a:t>マシュー</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17:</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ja" altLang="ko-KR" b="1">
                <a:solidFill>
                  <a:schemeClr val="tx1">
                    <a:lumMod val="50000"/>
                    <a:lumOff val="50000"/>
                  </a:schemeClr>
                </a:solidFill>
              </a:rPr>
              <a:t>No.75 神の言葉</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ja" altLang="ko-KR" sz="4400"/>
              <a:t>イエス</a:t>
            </a:r>
            <a:r xmlns:a="http://schemas.openxmlformats.org/drawingml/2006/main">
              <a:rPr lang="ja" altLang="en-US" sz="4400"/>
              <a:t> </a:t>
            </a:r>
            <a:r xmlns:a="http://schemas.openxmlformats.org/drawingml/2006/main">
              <a:rPr lang="ja" altLang="ko-KR" sz="4400"/>
              <a:t>子供が大好き</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今日の言葉</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ja" sz="3600"/>
              <a:t>イエスはこれを見て憤慨されました。イエスは彼らに言った、「幼い子供たちをわたしのところに来させなさい。彼らの邪魔をしないでください。神の国はこのような者たちのものだからです。」</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ja" sz="2800">
                <a:solidFill>
                  <a:schemeClr val="tx1">
                    <a:lumMod val="65000"/>
                    <a:lumOff val="35000"/>
                  </a:schemeClr>
                </a:solidFill>
              </a:rPr>
              <a:t>マーク</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ある親がイエスの祝福を受けるために子供をイエスのところに連れて行きました。</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すると、イエスの弟子たちはイエスを叱責しました。 「どうして自分の子供をイエスのところに連れて行くことができるのですか？」</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イエスはそれを見て怒って言いました。</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「子供たちが私のところに来るのを止めないでください。神の国はこの子らのものだ！」</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ja" sz="3200">
                <a:solidFill>
                  <a:schemeClr val="tx1">
                    <a:lumMod val="65000"/>
                    <a:lumOff val="35000"/>
                  </a:schemeClr>
                </a:solidFill>
              </a:rPr>
              <a:t>しかし息子は遠い国で全財産を浪費し、悲惨な目に遭った。</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「幼い子供のように神の国を受け入れようとしない人は、決してそこに入ることはできません。」そして彼は子供たちを腕に抱き、手を置いて彼らを祝福しました。</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今日のレッスン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ja" sz="3600">
                <a:solidFill>
                  <a:schemeClr val="tx1">
                    <a:lumMod val="65000"/>
                    <a:lumOff val="35000"/>
                  </a:schemeClr>
                </a:solidFill>
              </a:rPr>
              <a:t>イエスは、神の国はこのような子供たちのものであると言われました。</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ja" sz="3600">
                <a:solidFill>
                  <a:schemeClr val="tx1">
                    <a:lumMod val="65000"/>
                    <a:lumOff val="35000"/>
                  </a:schemeClr>
                </a:solidFill>
              </a:rPr>
              <a:t>私たちも、純粋で正直な心を失うことなく、神を愛し、イエスに従う子供たちになりましょう。</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ja" sz="3600">
                <a:solidFill>
                  <a:schemeClr val="tx1">
                    <a:lumMod val="65000"/>
                    <a:lumOff val="35000"/>
                  </a:schemeClr>
                </a:solidFill>
              </a:rPr>
              <a:t>そして本当の子どもの心。</a:t>
            </a:r>
            <a:r xmlns:a="http://schemas.openxmlformats.org/drawingml/2006/main">
              <a:rPr altLang="en-US" lang="ja"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ja" sz="3200"/>
              <a:t>イエスとは誰ですか？</a:t>
            </a:r>
            <a:r xmlns:a="http://schemas.openxmlformats.org/drawingml/2006/main">
              <a:rPr altLang="en-US" lang="j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rgbClr val="0070c0"/>
                </a:solidFill>
              </a:rPr>
              <a:t>イエス</a:t>
            </a:r>
            <a:r xmlns:a="http://schemas.openxmlformats.org/drawingml/2006/main">
              <a:rPr altLang="en-US" lang="ja" sz="3600">
                <a:solidFill>
                  <a:srgbClr val="0070c0"/>
                </a:solidFill>
              </a:rPr>
              <a:t> </a:t>
            </a:r>
            <a:r xmlns:a="http://schemas.openxmlformats.org/drawingml/2006/main">
              <a:rPr altLang="ko-KR" lang="ja" sz="3600">
                <a:solidFill>
                  <a:srgbClr val="0070c0"/>
                </a:solidFill>
              </a:rPr>
              <a:t>は..</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イエスは子供たちを愛し、大切にし、祝福してくださるお方です。</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今日のクイズ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ja" sz="3200">
                <a:solidFill>
                  <a:schemeClr val="tx1">
                    <a:lumMod val="65000"/>
                    <a:lumOff val="35000"/>
                  </a:schemeClr>
                </a:solidFill>
              </a:rPr>
              <a:t>子供たちがイエスのところに行こうとしたとき、弟子たちはどうしましたか。</a:t>
            </a:r>
            <a:r xmlns:a="http://schemas.openxmlformats.org/drawingml/2006/main">
              <a:rPr altLang="en-US" lang="ja"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①</a:t>
            </a:r>
            <a:r xmlns:a="http://schemas.openxmlformats.org/drawingml/2006/main">
              <a:rPr altLang="ko-KR" lang="ja" sz="2800">
                <a:solidFill>
                  <a:schemeClr val="tx1">
                    <a:lumMod val="65000"/>
                    <a:lumOff val="35000"/>
                  </a:schemeClr>
                </a:solidFill>
              </a:rPr>
              <a:t>彼らは喜んで彼らを歓迎しました。</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②</a:t>
            </a:r>
            <a:r xmlns:a="http://schemas.openxmlformats.org/drawingml/2006/main">
              <a:rPr altLang="ko-KR" lang="ja" sz="2800">
                <a:solidFill>
                  <a:schemeClr val="tx1">
                    <a:lumMod val="65000"/>
                    <a:lumOff val="35000"/>
                  </a:schemeClr>
                </a:solidFill>
              </a:rPr>
              <a:t>彼らはイエスのところに行くなと叱責した。</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③</a:t>
            </a:r>
            <a:r xmlns:a="http://schemas.openxmlformats.org/drawingml/2006/main">
              <a:rPr altLang="ko-KR" lang="ja" sz="2800">
                <a:solidFill>
                  <a:schemeClr val="tx1">
                    <a:lumMod val="65000"/>
                    <a:lumOff val="35000"/>
                  </a:schemeClr>
                </a:solidFill>
              </a:rPr>
              <a:t>彼らは子供たちをイエスに紹介した</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④</a:t>
            </a:r>
            <a:r xmlns:a="http://schemas.openxmlformats.org/drawingml/2006/main">
              <a:rPr altLang="ko-KR" lang="ja" sz="2800">
                <a:solidFill>
                  <a:schemeClr val="tx1">
                    <a:lumMod val="65000"/>
                    <a:lumOff val="35000"/>
                  </a:schemeClr>
                </a:solidFill>
              </a:rPr>
              <a:t>彼らは彼らに食べ物を与えて家まで送りました。</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rgbClr val="ff0000"/>
                </a:solidFill>
              </a:rPr>
              <a:t>②</a:t>
            </a:r>
            <a:r xmlns:a="http://schemas.openxmlformats.org/drawingml/2006/main">
              <a:rPr altLang="ko-KR" lang="ja" sz="2800">
                <a:solidFill>
                  <a:srgbClr val="ff0000"/>
                </a:solidFill>
              </a:rPr>
              <a:t>彼らはイエスのところに行くなと叱責した。</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今日の言葉</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ja" sz="3600"/>
              <a:t>イエスはこれを見て憤慨されました。イエスは彼らに言った、「幼い子供たちをわたしのところに来させなさい。彼らの邪魔をしないでください。神の国はこのような者たちのものだからです。」</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ja" sz="2800">
                <a:solidFill>
                  <a:schemeClr val="tx1">
                    <a:lumMod val="65000"/>
                    <a:lumOff val="35000"/>
                  </a:schemeClr>
                </a:solidFill>
              </a:rPr>
              <a:t>マーク</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ja" altLang="ko-KR" b="1">
                <a:solidFill>
                  <a:schemeClr val="tx1">
                    <a:lumMod val="50000"/>
                    <a:lumOff val="50000"/>
                  </a:schemeClr>
                </a:solidFill>
              </a:rPr>
              <a:t>No.76 神の言葉</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ja" altLang="ko-KR" sz="4400"/>
              <a:t>イエスは盲人バルティマイをいやした</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今日の言葉</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ja" sz="3600"/>
              <a:t>「行きなさい。あなたの信仰があなたを癒したのです。」とイエスは言いました。彼はすぐに目が見えるようになり、道に沿ってイエスを追った。</a:t>
            </a:r>
            <a:endParaRPr xmlns:a="http://schemas.openxmlformats.org/drawingml/2006/main" altLang="ko-KR" lang="en-US" sz="3600"/>
          </a:p>
          <a:p>
            <a:pPr xmlns:a="http://schemas.openxmlformats.org/drawingml/2006/main" lvl="0">
              <a:defRPr/>
            </a:pPr>
            <a:r xmlns:a="http://schemas.openxmlformats.org/drawingml/2006/main">
              <a:rPr altLang="ko-KR" lang="ja"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ja"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ja" sz="2800">
                <a:solidFill>
                  <a:schemeClr val="tx1">
                    <a:lumMod val="65000"/>
                    <a:lumOff val="35000"/>
                  </a:schemeClr>
                </a:solidFill>
              </a:rPr>
              <a:t>マーク</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10:</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イエスが目の見えないエリコに来たとき、バルティマイは道端に座って物乞いをしていました。</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それがナザレのイエスだと聞くと、彼は「ダビデの子イエスよ、私を憐れんでください！」と叫び始めました。</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ja" altLang="ko-KR" sz="3000">
                <a:solidFill>
                  <a:schemeClr val="tx1">
                    <a:lumMod val="65000"/>
                    <a:lumOff val="35000"/>
                  </a:schemeClr>
                </a:solidFill>
              </a:rPr>
              <a:t>イエスはバルティマイを呼びました。 「私に何をしてほしいのですか？」イエスは彼に尋ねました。盲人は「ラビ、目が見たいです。」と言いました。</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ja" sz="2800">
                <a:solidFill>
                  <a:schemeClr val="tx1">
                    <a:lumMod val="65000"/>
                    <a:lumOff val="35000"/>
                  </a:schemeClr>
                </a:solidFill>
              </a:rPr>
              <a:t>息子は、自分が父親の家の使用人たちよりも惨めになったことに気づきました。</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ja" sz="2800">
                <a:solidFill>
                  <a:schemeClr val="tx1">
                    <a:lumMod val="65000"/>
                    <a:lumOff val="35000"/>
                  </a:schemeClr>
                </a:solidFill>
              </a:rPr>
              <a:t>それで彼は戻ってきて、自分を召使いの一人として受け入れてくれるように父親に懇願しました。</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「行きなさい。あなたの信仰があなたを癒したのです。」とイエスは言いました。すぐに彼は視力を取り戻しました。</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「ありがとう、イエス様！」バルティマイは、視力を与えてくださったイエスに従いました。</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今日のレッスン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ja" sz="3600">
                <a:solidFill>
                  <a:schemeClr val="tx1">
                    <a:lumMod val="65000"/>
                    <a:lumOff val="35000"/>
                  </a:schemeClr>
                </a:solidFill>
              </a:rPr>
              <a:t>イエスはバルティマイに「あなたの信仰があなたを癒しました」と言われました。</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ja" sz="3600">
                <a:solidFill>
                  <a:schemeClr val="tx1">
                    <a:lumMod val="65000"/>
                    <a:lumOff val="35000"/>
                  </a:schemeClr>
                </a:solidFill>
              </a:rPr>
              <a:t>私たちを救うのは信仰です。</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ja" sz="3600">
                <a:solidFill>
                  <a:schemeClr val="tx1">
                    <a:lumMod val="65000"/>
                    <a:lumOff val="35000"/>
                  </a:schemeClr>
                </a:solidFill>
              </a:rPr>
              <a:t>信仰は真剣な祈りによって表されます。</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ja" sz="3600">
                <a:solidFill>
                  <a:schemeClr val="tx1">
                    <a:lumMod val="65000"/>
                    <a:lumOff val="35000"/>
                  </a:schemeClr>
                </a:solidFill>
              </a:rPr>
              <a:t>私たちがイエスに祈るとき、</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ja" sz="3600">
                <a:solidFill>
                  <a:schemeClr val="tx1">
                    <a:lumMod val="65000"/>
                    <a:lumOff val="35000"/>
                  </a:schemeClr>
                </a:solidFill>
              </a:rPr>
              <a:t>私たちはこの信仰を持たなければなりません。</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ja" sz="3200"/>
              <a:t>イエスとは誰ですか？</a:t>
            </a:r>
            <a:r xmlns:a="http://schemas.openxmlformats.org/drawingml/2006/main">
              <a:rPr altLang="en-US" lang="j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rgbClr val="0070c0"/>
                </a:solidFill>
              </a:rPr>
              <a:t>イエス様は..</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イエス様は、私たちの真剣な祈りに耳を傾け、応えてくださるお方です。</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今日のクイズ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ja" sz="3200">
                <a:solidFill>
                  <a:schemeClr val="tx1">
                    <a:lumMod val="65000"/>
                    <a:lumOff val="35000"/>
                  </a:schemeClr>
                </a:solidFill>
              </a:rPr>
              <a:t>バルティマイはイエスに何を求めましたか。</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①</a:t>
            </a:r>
            <a:r xmlns:a="http://schemas.openxmlformats.org/drawingml/2006/main">
              <a:rPr altLang="ko-KR" lang="ja" sz="2800">
                <a:solidFill>
                  <a:schemeClr val="tx1">
                    <a:lumMod val="65000"/>
                    <a:lumOff val="35000"/>
                  </a:schemeClr>
                </a:solidFill>
              </a:rPr>
              <a:t>お金をたくさんください。</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②</a:t>
            </a:r>
            <a:r xmlns:a="http://schemas.openxmlformats.org/drawingml/2006/main">
              <a:rPr altLang="ko-KR" lang="ja" sz="2800">
                <a:solidFill>
                  <a:schemeClr val="tx1">
                    <a:lumMod val="65000"/>
                    <a:lumOff val="35000"/>
                  </a:schemeClr>
                </a:solidFill>
              </a:rPr>
              <a:t>あなたの弟子になりたいです。</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③</a:t>
            </a:r>
            <a:r xmlns:a="http://schemas.openxmlformats.org/drawingml/2006/main">
              <a:rPr altLang="ko-KR" lang="ja" sz="2800">
                <a:solidFill>
                  <a:schemeClr val="tx1">
                    <a:lumMod val="65000"/>
                    <a:lumOff val="35000"/>
                  </a:schemeClr>
                </a:solidFill>
              </a:rPr>
              <a:t>水の上を歩かせてください。</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④</a:t>
            </a:r>
            <a:r xmlns:a="http://schemas.openxmlformats.org/drawingml/2006/main">
              <a:rPr altLang="ko-KR" lang="ja" sz="2800">
                <a:solidFill>
                  <a:schemeClr val="tx1">
                    <a:lumMod val="65000"/>
                    <a:lumOff val="35000"/>
                  </a:schemeClr>
                </a:solidFill>
              </a:rPr>
              <a:t>また見たいです。</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rgbClr val="ff0000"/>
                </a:solidFill>
              </a:rPr>
              <a:t>④</a:t>
            </a:r>
            <a:r xmlns:a="http://schemas.openxmlformats.org/drawingml/2006/main">
              <a:rPr altLang="ko-KR" lang="ja" sz="2800">
                <a:solidFill>
                  <a:srgbClr val="ff0000"/>
                </a:solidFill>
              </a:rPr>
              <a:t>また見たいです。</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今日の言葉</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ja" sz="3600"/>
              <a:t>「行きなさい。あなたの信仰があなたを癒したのです。」とイエスは言いました。彼はすぐに目が見えるようになり、道に沿ってイエスを追った。</a:t>
            </a:r>
            <a:endParaRPr xmlns:a="http://schemas.openxmlformats.org/drawingml/2006/main" altLang="ko-KR" lang="en-US" sz="3600"/>
          </a:p>
          <a:p>
            <a:pPr xmlns:a="http://schemas.openxmlformats.org/drawingml/2006/main" lvl="0">
              <a:defRPr/>
            </a:pPr>
            <a:r xmlns:a="http://schemas.openxmlformats.org/drawingml/2006/main">
              <a:rPr altLang="ko-KR" lang="ja"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ja"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ja" sz="2800">
                <a:solidFill>
                  <a:schemeClr val="tx1">
                    <a:lumMod val="65000"/>
                    <a:lumOff val="35000"/>
                  </a:schemeClr>
                </a:solidFill>
              </a:rPr>
              <a:t>マーク</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10:</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ja" altLang="ko-KR" b="1">
                <a:solidFill>
                  <a:schemeClr val="tx1">
                    <a:lumMod val="50000"/>
                    <a:lumOff val="50000"/>
                  </a:schemeClr>
                </a:solidFill>
              </a:rPr>
              <a:t>No.77 神の言葉</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ja" altLang="ko-KR" sz="4400"/>
              <a:t>ザアカイは木に登った</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今日の言葉</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ja" sz="3600"/>
              <a:t>人の子は失われたものを探し求め、救うために来たからである。」</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ja" sz="2800">
                <a:solidFill>
                  <a:schemeClr val="tx1">
                    <a:lumMod val="65000"/>
                    <a:lumOff val="35000"/>
                  </a:schemeClr>
                </a:solidFill>
              </a:rPr>
              <a:t>ルーク</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19:</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ザアカイという名の金持ちがいました。彼は徴税官長だったので、人々から嫌われていました。</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ある日、イエスがザアカイの住む村にやって来ました。イエスに会おうと多くの人が群がりました。</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父親は遠くから息子が来るのを見るとすぐに駆け寄って抱き締め、喜んで受け入れました。</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ザアカイはイエスに会うために木に登った。イエスは彼を見て言われました。 「ザアカイ、すぐに降りてきてください。今日はあなたの家に泊まらなければなりません。」</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「ザアカイはイエスに決心しました。『財産の半分を貧しい人たちに施します』。」</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ja" altLang="ko-KR" sz="3000">
                <a:solidFill>
                  <a:schemeClr val="tx1">
                    <a:lumMod val="65000"/>
                    <a:lumOff val="35000"/>
                  </a:schemeClr>
                </a:solidFill>
              </a:rPr>
              <a:t>イエスは、「今日、救いがこの家に来た。私は失われたものを探し求め、救うために来た。」と言いました。</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今日のレッスン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ja" sz="3200">
                <a:solidFill>
                  <a:schemeClr val="tx1">
                    <a:lumMod val="65000"/>
                    <a:lumOff val="35000"/>
                  </a:schemeClr>
                </a:solidFill>
              </a:rPr>
              <a:t>ザアカイはイエスに会ったとき、自分の最も愛する財産を貧しい人々に寄付すると告白しました。</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あなたにとって最も重要なことは何ですか?</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イエスに出会ってから何を諦めましたか？</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私たちにとって最も貴重なものはイエスであるということを覚えておかなければなりません。</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ja" sz="3200">
                <a:solidFill>
                  <a:srgbClr val="ff0000"/>
                </a:solidFill>
              </a:rPr>
              <a:t>イエスとは誰ですか？</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rgbClr val="0070c0"/>
                </a:solidFill>
              </a:rPr>
              <a:t>イエス様は..</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イエスは、すべての人を分け隔てなく救うためにこの地に来られた救い主です。</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a:t>
            </a:r>
            <a:r xmlns:a="http://schemas.openxmlformats.org/drawingml/2006/main">
              <a:rPr altLang="en-US" lang="ja" sz="4000">
                <a:solidFill>
                  <a:srgbClr val="ff0000"/>
                </a:solidFill>
              </a:rPr>
              <a:t> </a:t>
            </a:r>
            <a:r xmlns:a="http://schemas.openxmlformats.org/drawingml/2006/main">
              <a:rPr altLang="ko-KR" lang="ja" sz="4000">
                <a:solidFill>
                  <a:srgbClr val="ff0000"/>
                </a:solidFill>
              </a:rPr>
              <a:t>クイズ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ja" sz="3200">
                <a:solidFill>
                  <a:schemeClr val="tx1">
                    <a:lumMod val="65000"/>
                    <a:lumOff val="35000"/>
                  </a:schemeClr>
                </a:solidFill>
              </a:rPr>
              <a:t>なぜ人々はザアカイを憎んだのでしょうか。</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①</a:t>
            </a:r>
            <a:r xmlns:a="http://schemas.openxmlformats.org/drawingml/2006/main">
              <a:rPr altLang="ko-KR" lang="ja" sz="2800">
                <a:solidFill>
                  <a:schemeClr val="tx1">
                    <a:lumMod val="65000"/>
                    <a:lumOff val="35000"/>
                  </a:schemeClr>
                </a:solidFill>
              </a:rPr>
              <a:t>なぜなら</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彼</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だった</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ある</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チーフ</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税</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コレクタ。</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②</a:t>
            </a:r>
            <a:r xmlns:a="http://schemas.openxmlformats.org/drawingml/2006/main">
              <a:rPr altLang="ko-KR" lang="ja" sz="2800">
                <a:solidFill>
                  <a:schemeClr val="tx1">
                    <a:lumMod val="65000"/>
                    <a:lumOff val="35000"/>
                  </a:schemeClr>
                </a:solidFill>
              </a:rPr>
              <a:t>彼はイエスをよく信じていたからです。</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③</a:t>
            </a:r>
            <a:r xmlns:a="http://schemas.openxmlformats.org/drawingml/2006/main">
              <a:rPr altLang="ko-KR" lang="ja" sz="2800">
                <a:solidFill>
                  <a:schemeClr val="tx1">
                    <a:lumMod val="65000"/>
                    <a:lumOff val="35000"/>
                  </a:schemeClr>
                </a:solidFill>
              </a:rPr>
              <a:t>彼はよく祈ったからです。</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④</a:t>
            </a:r>
            <a:r xmlns:a="http://schemas.openxmlformats.org/drawingml/2006/main">
              <a:rPr altLang="ko-KR" lang="ja" sz="2800">
                <a:solidFill>
                  <a:schemeClr val="tx1">
                    <a:lumMod val="65000"/>
                    <a:lumOff val="35000"/>
                  </a:schemeClr>
                </a:solidFill>
              </a:rPr>
              <a:t>彼はハンサムだったから。</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rgbClr val="ff0000"/>
                </a:solidFill>
              </a:rPr>
              <a:t>①</a:t>
            </a:r>
            <a:r xmlns:a="http://schemas.openxmlformats.org/drawingml/2006/main">
              <a:rPr altLang="ko-KR" lang="ja" sz="2800">
                <a:solidFill>
                  <a:srgbClr val="ff0000"/>
                </a:solidFill>
              </a:rPr>
              <a:t>彼は徴税官長だったから。</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今日の言葉</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ja" sz="3600"/>
              <a:t>人の子は失われたものを探し求め、救うために来たからである。」</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ja" sz="2800">
                <a:solidFill>
                  <a:schemeClr val="tx1">
                    <a:lumMod val="65000"/>
                    <a:lumOff val="35000"/>
                  </a:schemeClr>
                </a:solidFill>
              </a:rPr>
              <a:t>ルーク</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19:</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ja">
                <a:solidFill>
                  <a:schemeClr val="tx1">
                    <a:lumMod val="50000"/>
                    <a:lumOff val="50000"/>
                  </a:schemeClr>
                </a:solidFill>
              </a:rPr>
              <a:t>No.78 神の言葉</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ja" sz="4400"/>
              <a:t>岩の上に建てられた家</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今日の言葉</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ja" sz="3600"/>
              <a:t>「ですから、私のこれらの言葉を聞いてそれを実践する人は皆、岩の上に家を建てた賢者のようなものです。</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ja" sz="2800">
                <a:solidFill>
                  <a:schemeClr val="tx1">
                    <a:lumMod val="65000"/>
                    <a:lumOff val="35000"/>
                  </a:schemeClr>
                </a:solidFill>
              </a:rPr>
              <a:t>マシュー</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7：</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ja" sz="3200">
                <a:solidFill>
                  <a:schemeClr val="tx1">
                    <a:lumMod val="65000"/>
                    <a:lumOff val="35000"/>
                  </a:schemeClr>
                </a:solidFill>
              </a:rPr>
              <a:t>イエスは家を建てていた二人の人の話をされました。</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イエスは、「神よ、あなたの父はいつもあなたを待っています」と言われました。</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ja" sz="3200">
                <a:solidFill>
                  <a:schemeClr val="tx1">
                    <a:lumMod val="65000"/>
                    <a:lumOff val="35000"/>
                  </a:schemeClr>
                </a:solidFill>
              </a:rPr>
              <a:t>そのうちの一人は砂の上に家を建て、もう一人は岩の上に家を建てることにしました。</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ja" sz="3200">
                <a:solidFill>
                  <a:schemeClr val="tx1">
                    <a:lumMod val="65000"/>
                    <a:lumOff val="35000"/>
                  </a:schemeClr>
                </a:solidFill>
              </a:rPr>
              <a:t>二人は家を建てるために一生懸命働きました。どちらの家も外見上は大きな違いはなく強そうに見えました。</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大雨で洪水が起き、砂の上に建てた家が流されてしまいました。しかし、岩の上に建てられた家はしっかりと立っていた。</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イエスは「わたしの言葉を聞いてそれを実行する人は皆、岩の上に家を建てた賢者に似ている」と言われました。</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今日のレッスン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ja" sz="3600">
                <a:solidFill>
                  <a:schemeClr val="tx1">
                    <a:lumMod val="65000"/>
                    <a:lumOff val="35000"/>
                  </a:schemeClr>
                </a:solidFill>
              </a:rPr>
              <a:t>イエスは「わたしの言葉を聞いてそれを実行する人は皆、岩の上に家を建てた賢者に似ている」と言われました。</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ja" sz="3600">
                <a:solidFill>
                  <a:schemeClr val="tx1">
                    <a:lumMod val="65000"/>
                    <a:lumOff val="35000"/>
                  </a:schemeClr>
                </a:solidFill>
              </a:rPr>
              <a:t>あなたは神の言葉をすべて実践していますか？</a:t>
            </a:r>
            <a:r xmlns:a="http://schemas.openxmlformats.org/drawingml/2006/main">
              <a:rPr altLang="en-US" lang="ja" sz="3600">
                <a:solidFill>
                  <a:schemeClr val="tx1">
                    <a:lumMod val="65000"/>
                    <a:lumOff val="35000"/>
                  </a:schemeClr>
                </a:solidFill>
              </a:rPr>
              <a:t> </a:t>
            </a:r>
            <a:r xmlns:a="http://schemas.openxmlformats.org/drawingml/2006/main">
              <a:rPr altLang="ko-KR" lang="ja" sz="3600">
                <a:solidFill>
                  <a:schemeClr val="tx1">
                    <a:lumMod val="65000"/>
                    <a:lumOff val="35000"/>
                  </a:schemeClr>
                </a:solidFill>
              </a:rPr>
              <a:t>神の御言葉に従う賢い人になりましょう。</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ja" sz="3200"/>
              <a:t>イエスとは誰ですか？</a:t>
            </a:r>
            <a:r xmlns:a="http://schemas.openxmlformats.org/drawingml/2006/main">
              <a:rPr altLang="en-US" lang="j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rgbClr val="0070c0"/>
                </a:solidFill>
              </a:rPr>
              <a:t>イエス</a:t>
            </a:r>
            <a:r xmlns:a="http://schemas.openxmlformats.org/drawingml/2006/main">
              <a:rPr altLang="en-US" lang="ja" sz="3600">
                <a:solidFill>
                  <a:srgbClr val="0070c0"/>
                </a:solidFill>
              </a:rPr>
              <a:t> </a:t>
            </a:r>
            <a:r xmlns:a="http://schemas.openxmlformats.org/drawingml/2006/main">
              <a:rPr altLang="ko-KR" lang="ja" sz="3600">
                <a:solidFill>
                  <a:srgbClr val="0070c0"/>
                </a:solidFill>
              </a:rPr>
              <a:t>は..</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イエスは御言葉に従う人を喜ばれるお方です。</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今日のクイズ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ja" sz="3200">
                <a:solidFill>
                  <a:schemeClr val="tx1">
                    <a:lumMod val="65000"/>
                    <a:lumOff val="35000"/>
                  </a:schemeClr>
                </a:solidFill>
              </a:rPr>
              <a:t>砂の上に建てられた家はいつ倒壊しましたか?</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①</a:t>
            </a:r>
            <a:r xmlns:a="http://schemas.openxmlformats.org/drawingml/2006/main">
              <a:rPr altLang="ko-KR" lang="ja" sz="2800">
                <a:solidFill>
                  <a:schemeClr val="tx1">
                    <a:lumMod val="65000"/>
                    <a:lumOff val="35000"/>
                  </a:schemeClr>
                </a:solidFill>
              </a:rPr>
              <a:t>家が建つとすぐに、</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②</a:t>
            </a:r>
            <a:r xmlns:a="http://schemas.openxmlformats.org/drawingml/2006/main">
              <a:rPr altLang="ko-KR" lang="ja" sz="2800">
                <a:solidFill>
                  <a:schemeClr val="tx1">
                    <a:lumMod val="65000"/>
                    <a:lumOff val="35000"/>
                  </a:schemeClr>
                </a:solidFill>
              </a:rPr>
              <a:t>太陽が輝いていたとき、</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③</a:t>
            </a:r>
            <a:r xmlns:a="http://schemas.openxmlformats.org/drawingml/2006/main">
              <a:rPr altLang="ko-KR" lang="ja" sz="2800">
                <a:solidFill>
                  <a:schemeClr val="tx1">
                    <a:lumMod val="65000"/>
                    <a:lumOff val="35000"/>
                  </a:schemeClr>
                </a:solidFill>
              </a:rPr>
              <a:t>家にたくさんの人が来たとき、</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④</a:t>
            </a:r>
            <a:r xmlns:a="http://schemas.openxmlformats.org/drawingml/2006/main">
              <a:rPr altLang="ko-KR" lang="ja" sz="2800">
                <a:solidFill>
                  <a:schemeClr val="tx1">
                    <a:lumMod val="65000"/>
                    <a:lumOff val="35000"/>
                  </a:schemeClr>
                </a:solidFill>
              </a:rPr>
              <a:t>大雨が降って冠水したとき、</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rgbClr val="ff0000"/>
                </a:solidFill>
              </a:rPr>
              <a:t>④</a:t>
            </a:r>
            <a:r xmlns:a="http://schemas.openxmlformats.org/drawingml/2006/main">
              <a:rPr altLang="ko-KR" lang="ja" sz="2800">
                <a:solidFill>
                  <a:srgbClr val="ff0000"/>
                </a:solidFill>
              </a:rPr>
              <a:t>大雨が降って冠水したとき、</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今日の言葉</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ja" sz="3600"/>
              <a:t>「ですから、私のこれらの言葉を聞いてそれを実践する人は皆、岩の上に家を建てた賢者のようなものです。</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ja" sz="2800">
                <a:solidFill>
                  <a:schemeClr val="tx1">
                    <a:lumMod val="65000"/>
                    <a:lumOff val="35000"/>
                  </a:schemeClr>
                </a:solidFill>
              </a:rPr>
              <a:t>マシュー</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7：</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ja" altLang="ko-KR" b="1">
                <a:solidFill>
                  <a:schemeClr val="tx1">
                    <a:lumMod val="50000"/>
                    <a:lumOff val="50000"/>
                  </a:schemeClr>
                </a:solidFill>
              </a:rPr>
              <a:t>No.79 神の言葉</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ja" altLang="ko-KR" sz="4400"/>
              <a:t>五賢き処女</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今日の言葉</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ja" sz="3600"/>
              <a:t>「ですから、見張っていてください。あなたはその日も時刻も知らないのですから。」</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ja" sz="2800">
                <a:solidFill>
                  <a:schemeClr val="tx1">
                    <a:lumMod val="65000"/>
                    <a:lumOff val="35000"/>
                  </a:schemeClr>
                </a:solidFill>
              </a:rPr>
              <a:t>マシュー</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25:</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今日のレッスン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ja" sz="3200">
                <a:solidFill>
                  <a:schemeClr val="tx1">
                    <a:lumMod val="65000"/>
                    <a:lumOff val="35000"/>
                  </a:schemeClr>
                </a:solidFill>
              </a:rPr>
              <a:t>私たちは人生で多くの罪を犯します。</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ですから、私たちは神に対して罪を犯したことに罪悪感を感じます。</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しかし、神はいつも私たちの罪を赦してくださいました。</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なぜなら、イエスはすでに私たちの罪をすべて引き受けてくださったからです。</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あなたはこれを信じて、感謝と喜びを持って神のもとに行かなければなりません。</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婚宴の準備をしていた十人の処女がいました。五人の賢い娘たちは十分な油を入れたランプを準備しましたが、他の五人は準備しませんでした。</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ja" altLang="ko-KR" sz="3200">
                <a:solidFill>
                  <a:schemeClr val="tx1">
                    <a:lumMod val="65000"/>
                    <a:lumOff val="35000"/>
                  </a:schemeClr>
                </a:solidFill>
              </a:rPr>
              <a:t>夜、花婿が遅れたとき、10人の処女は眠りに落ちました。</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「新郎が来たよ！」処女たちは急いで起き上がりました。そして十分な油を用意できなかった５人の処女の灯が消えた。</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「石油をください。」油を取りに行ってください。」</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しかし、愚かな五人の娘たちが油を買いに行っている間に、宴の扉は閉まってしまいました。結局、5人の愚かな女の子はパーティーに参加することを許可されませんでした。</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今日のレッスン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ja" sz="3600">
                <a:solidFill>
                  <a:schemeClr val="tx1">
                    <a:lumMod val="65000"/>
                    <a:lumOff val="35000"/>
                  </a:schemeClr>
                </a:solidFill>
              </a:rPr>
              <a:t>これはイエスが私たちに、再臨の日を待つ方法を教えてくださった物語です。</a:t>
            </a:r>
            <a:r xmlns:a="http://schemas.openxmlformats.org/drawingml/2006/main">
              <a:rPr altLang="en-US" lang="ja" sz="3600">
                <a:solidFill>
                  <a:schemeClr val="tx1">
                    <a:lumMod val="65000"/>
                    <a:lumOff val="35000"/>
                  </a:schemeClr>
                </a:solidFill>
              </a:rPr>
              <a:t> </a:t>
            </a:r>
            <a:r xmlns:a="http://schemas.openxmlformats.org/drawingml/2006/main">
              <a:rPr altLang="ko-KR" lang="ja" sz="3600">
                <a:solidFill>
                  <a:schemeClr val="tx1">
                    <a:lumMod val="65000"/>
                    <a:lumOff val="35000"/>
                  </a:schemeClr>
                </a:solidFill>
              </a:rPr>
              <a:t>誰も知らない</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ja" sz="3600">
                <a:solidFill>
                  <a:schemeClr val="tx1">
                    <a:lumMod val="65000"/>
                    <a:lumOff val="35000"/>
                  </a:schemeClr>
                </a:solidFill>
              </a:rPr>
              <a:t>イエスが再び来られるとき。</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ja" sz="3600">
                <a:solidFill>
                  <a:schemeClr val="tx1">
                    <a:lumMod val="65000"/>
                    <a:lumOff val="35000"/>
                  </a:schemeClr>
                </a:solidFill>
              </a:rPr>
              <a:t>しかし、五人の賢い乙女のように、私たちは常に目を覚まして、準備ができた心でイエスを待たなければなりません。</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ja" sz="3200"/>
              <a:t>イエスとは誰ですか？</a:t>
            </a:r>
            <a:r xmlns:a="http://schemas.openxmlformats.org/drawingml/2006/main">
              <a:rPr altLang="en-US" lang="j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rgbClr val="0070c0"/>
                </a:solidFill>
              </a:rPr>
              <a:t>イエス..</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イエスは、誰も知らないときに再びこの地に戻ってくると約束されました。</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今日のクイズ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ja" sz="3200">
                <a:solidFill>
                  <a:schemeClr val="tx1">
                    <a:lumMod val="65000"/>
                    <a:lumOff val="35000"/>
                  </a:schemeClr>
                </a:solidFill>
              </a:rPr>
              <a:t>愚かな5人の処女は何を準備しなかったのでしょうか？</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①</a:t>
            </a:r>
            <a:r xmlns:a="http://schemas.openxmlformats.org/drawingml/2006/main">
              <a:rPr altLang="ko-KR" lang="ja" sz="2800">
                <a:solidFill>
                  <a:schemeClr val="tx1">
                    <a:lumMod val="65000"/>
                    <a:lumOff val="35000"/>
                  </a:schemeClr>
                </a:solidFill>
              </a:rPr>
              <a:t>オイル</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②</a:t>
            </a:r>
            <a:r xmlns:a="http://schemas.openxmlformats.org/drawingml/2006/main">
              <a:rPr altLang="ko-KR" lang="ja" sz="2800">
                <a:solidFill>
                  <a:schemeClr val="tx1">
                    <a:lumMod val="65000"/>
                    <a:lumOff val="35000"/>
                  </a:schemeClr>
                </a:solidFill>
              </a:rPr>
              <a:t>水</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③</a:t>
            </a:r>
            <a:r xmlns:a="http://schemas.openxmlformats.org/drawingml/2006/main">
              <a:rPr altLang="ko-KR" lang="ja" sz="2800">
                <a:solidFill>
                  <a:schemeClr val="tx1">
                    <a:lumMod val="65000"/>
                    <a:lumOff val="35000"/>
                  </a:schemeClr>
                </a:solidFill>
              </a:rPr>
              <a:t>服装</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④</a:t>
            </a:r>
            <a:r xmlns:a="http://schemas.openxmlformats.org/drawingml/2006/main">
              <a:rPr altLang="ko-KR" lang="ja" sz="2800">
                <a:solidFill>
                  <a:schemeClr val="tx1">
                    <a:lumMod val="65000"/>
                    <a:lumOff val="35000"/>
                  </a:schemeClr>
                </a:solidFill>
              </a:rPr>
              <a:t>プレゼント</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rgbClr val="ff0000"/>
                </a:solidFill>
              </a:rPr>
              <a:t>①</a:t>
            </a:r>
            <a:r xmlns:a="http://schemas.openxmlformats.org/drawingml/2006/main">
              <a:rPr altLang="ko-KR" lang="ja" sz="2800">
                <a:solidFill>
                  <a:srgbClr val="ff0000"/>
                </a:solidFill>
              </a:rPr>
              <a:t>オイル</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今日の言葉</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ja" sz="3600"/>
              <a:t>「ですから、見張っていてください。あなたはその日も時刻も知らないのですから。」</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ja" sz="2800">
                <a:solidFill>
                  <a:schemeClr val="tx1">
                    <a:lumMod val="65000"/>
                    <a:lumOff val="35000"/>
                  </a:schemeClr>
                </a:solidFill>
              </a:rPr>
              <a:t>マシュー</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25:</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ja" altLang="ko-KR" b="1">
                <a:solidFill>
                  <a:schemeClr val="tx1">
                    <a:lumMod val="50000"/>
                    <a:lumOff val="50000"/>
                  </a:schemeClr>
                </a:solidFill>
              </a:rPr>
              <a:t>No.80 神の言葉</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ja" altLang="ko-KR" sz="4400"/>
              <a:t>才能のたとえ</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ja" sz="3200"/>
              <a:t>イエスとは誰ですか？</a:t>
            </a:r>
            <a:r xmlns:a="http://schemas.openxmlformats.org/drawingml/2006/main">
              <a:rPr altLang="en-US" lang="j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rgbClr val="0070c0"/>
                </a:solidFill>
              </a:rPr>
              <a:t>イエス</a:t>
            </a:r>
            <a:r xmlns:a="http://schemas.openxmlformats.org/drawingml/2006/main">
              <a:rPr altLang="en-US" lang="ja" sz="3600">
                <a:solidFill>
                  <a:srgbClr val="0070c0"/>
                </a:solidFill>
              </a:rPr>
              <a:t> </a:t>
            </a:r>
            <a:r xmlns:a="http://schemas.openxmlformats.org/drawingml/2006/main">
              <a:rPr altLang="ko-KR" lang="ja" sz="3600">
                <a:solidFill>
                  <a:srgbClr val="0070c0"/>
                </a:solidFill>
              </a:rPr>
              <a:t>は..</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イエス様はいつも私たちを愛し、待っていて下さるお方です。</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t>今日の言葉</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ja" sz="3600"/>
              <a:t>「主人は答えました、『よくやった、善良で忠実な僕よ！君はいくつかのことに忠実だった。私は君に多くのことを任せてあげる。さあ、君の主人の幸せを分かち合いなさい！』</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ja" sz="2800">
                <a:solidFill>
                  <a:schemeClr val="tx1">
                    <a:lumMod val="65000"/>
                    <a:lumOff val="35000"/>
                  </a:schemeClr>
                </a:solidFill>
              </a:rPr>
              <a:t>マシュー</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ある人が海外へ向かう途中、召使にお金を預けました。彼は最初のしもべに5タラント、2番目のしもべに2タラント、3番目のしもべに1タラントを与えました。</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ja" sz="2800">
                <a:solidFill>
                  <a:schemeClr val="tx1">
                    <a:lumMod val="65000"/>
                    <a:lumOff val="35000"/>
                  </a:schemeClr>
                </a:solidFill>
              </a:rPr>
              <a:t>5タラントと2タラントを受け取った僕は、すぐにお金を使って働き、2倍の利益を得ました。しかし、1タラントンを受け取った男が出て行って、地面に穴を掘り、主人のお金を隠しました。</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主人が戻ってきて会計を済ませると、最初の召使いはさらに5タラント、2番目の召使はさらに2タラントンを得ました。</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しかし、1タラントを受け取った僕は何も得ることができませんでした。 「マスター、あなたが私に与えてくれたのは一つの才能だけです。ではどうすればもっとお金を稼げるでしょうか？」</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ja" altLang="ko-KR" sz="2800">
                <a:solidFill>
                  <a:schemeClr val="tx1">
                    <a:lumMod val="65000"/>
                    <a:lumOff val="35000"/>
                  </a:schemeClr>
                </a:solidFill>
              </a:rPr>
              <a:t>彼の主人は怒っていました。 「あなたは私のお金を銀行家に預けるべきでした、私はそれを利息付きで返してもらえたのに。くだらない下僕よ、家から出て行け！」</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今日のレッスン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ja" sz="3200">
                <a:solidFill>
                  <a:schemeClr val="tx1">
                    <a:lumMod val="65000"/>
                    <a:lumOff val="35000"/>
                  </a:schemeClr>
                </a:solidFill>
              </a:rPr>
              <a:t>イエスはタラントのたとえを通して私たちに怠けないように警告しています。</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どれだけ受け取ったかよりも重要なことがある。</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もっと大切なことは、自分が持っているものを忠実に使って、神の栄光のために生きることです。</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私たちは皆、そのような人生を送るべきです</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ja" sz="3200">
                <a:solidFill>
                  <a:schemeClr val="tx1">
                    <a:lumMod val="65000"/>
                    <a:lumOff val="35000"/>
                  </a:schemeClr>
                </a:solidFill>
              </a:rPr>
              <a:t>イエス様に褒められるために。</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ja" sz="3200"/>
              <a:t>イエスとは誰ですか？</a:t>
            </a:r>
            <a:r xmlns:a="http://schemas.openxmlformats.org/drawingml/2006/main">
              <a:rPr altLang="en-US" lang="j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rgbClr val="0070c0"/>
                </a:solidFill>
              </a:rPr>
              <a:t>イエス様は..</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ja" sz="3600">
                <a:solidFill>
                  <a:schemeClr val="tx1">
                    <a:lumMod val="65000"/>
                    <a:lumOff val="35000"/>
                  </a:schemeClr>
                </a:solidFill>
              </a:rPr>
              <a:t>イエスは私たちの主人であり、私たちの人生を評価し、それに応じて報いてくださいます。</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solidFill>
                  <a:srgbClr val="ff0000"/>
                </a:solidFill>
              </a:rPr>
              <a:t>今日のクイズ</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ja" sz="3200">
                <a:solidFill>
                  <a:schemeClr val="tx1">
                    <a:lumMod val="65000"/>
                    <a:lumOff val="35000"/>
                  </a:schemeClr>
                </a:solidFill>
              </a:rPr>
              <a:t>遠く離れた旅の途中、主人はしもべたちに何を託したのでしょうか？</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①</a:t>
            </a:r>
            <a:r xmlns:a="http://schemas.openxmlformats.org/drawingml/2006/main">
              <a:rPr altLang="ko-KR" lang="ja" sz="2800">
                <a:solidFill>
                  <a:schemeClr val="tx1">
                    <a:lumMod val="65000"/>
                    <a:lumOff val="35000"/>
                  </a:schemeClr>
                </a:solidFill>
              </a:rPr>
              <a:t>家</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②</a:t>
            </a:r>
            <a:r xmlns:a="http://schemas.openxmlformats.org/drawingml/2006/main">
              <a:rPr altLang="ko-KR" lang="ja" sz="2800">
                <a:solidFill>
                  <a:schemeClr val="tx1">
                    <a:lumMod val="65000"/>
                    <a:lumOff val="35000"/>
                  </a:schemeClr>
                </a:solidFill>
              </a:rPr>
              <a:t>フィールド</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③</a:t>
            </a:r>
            <a:r xmlns:a="http://schemas.openxmlformats.org/drawingml/2006/main">
              <a:rPr altLang="ko-KR" lang="ja" sz="2800">
                <a:solidFill>
                  <a:schemeClr val="tx1">
                    <a:lumMod val="65000"/>
                    <a:lumOff val="35000"/>
                  </a:schemeClr>
                </a:solidFill>
              </a:rPr>
              <a:t>店舗</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chemeClr val="tx1">
                    <a:lumMod val="65000"/>
                    <a:lumOff val="35000"/>
                  </a:schemeClr>
                </a:solidFill>
              </a:rPr>
              <a:t>④</a:t>
            </a:r>
            <a:r xmlns:a="http://schemas.openxmlformats.org/drawingml/2006/main">
              <a:rPr altLang="ko-KR" lang="ja" sz="2800">
                <a:solidFill>
                  <a:schemeClr val="tx1">
                    <a:lumMod val="65000"/>
                    <a:lumOff val="35000"/>
                  </a:schemeClr>
                </a:solidFill>
              </a:rPr>
              <a:t>才能</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ja" sz="2800">
                <a:solidFill>
                  <a:srgbClr val="ff0000"/>
                </a:solidFill>
              </a:rPr>
              <a:t>④</a:t>
            </a:r>
            <a:r xmlns:a="http://schemas.openxmlformats.org/drawingml/2006/main">
              <a:rPr altLang="ko-KR" lang="ja" sz="2800">
                <a:solidFill>
                  <a:srgbClr val="ff0000"/>
                </a:solidFill>
              </a:rPr>
              <a:t>才能</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ja" sz="4000"/>
              <a:t>今日の言葉</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ja" sz="3600"/>
              <a:t>「主人は答えました、『よくやった、善良で忠実な僕よ！君はいくつかのことに忠実だった。私は君に多くのことを任せてあげる。さあ、君の主人の幸せを分かち合いなさい！』</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ja" sz="2800">
                <a:solidFill>
                  <a:schemeClr val="tx1">
                    <a:lumMod val="65000"/>
                    <a:lumOff val="35000"/>
                  </a:schemeClr>
                </a:solidFill>
              </a:rPr>
              <a:t>マシュー</a:t>
            </a:r>
            <a:r xmlns:a="http://schemas.openxmlformats.org/drawingml/2006/main">
              <a:rPr altLang="en-US" lang="ja" sz="2800">
                <a:solidFill>
                  <a:schemeClr val="tx1">
                    <a:lumMod val="65000"/>
                    <a:lumOff val="35000"/>
                  </a:schemeClr>
                </a:solidFill>
              </a:rPr>
              <a:t> </a:t>
            </a:r>
            <a:r xmlns:a="http://schemas.openxmlformats.org/drawingml/2006/main">
              <a:rPr altLang="ko-KR" lang="ja"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